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305" r:id="rId2"/>
    <p:sldId id="269" r:id="rId3"/>
    <p:sldId id="283" r:id="rId4"/>
    <p:sldId id="284" r:id="rId5"/>
    <p:sldId id="287" r:id="rId6"/>
    <p:sldId id="271" r:id="rId7"/>
    <p:sldId id="288" r:id="rId8"/>
    <p:sldId id="303" r:id="rId9"/>
    <p:sldId id="291" r:id="rId10"/>
    <p:sldId id="292" r:id="rId11"/>
    <p:sldId id="294" r:id="rId12"/>
    <p:sldId id="304" r:id="rId13"/>
    <p:sldId id="272" r:id="rId14"/>
    <p:sldId id="27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7C8"/>
    <a:srgbClr val="1D69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6265" autoAdjust="0"/>
  </p:normalViewPr>
  <p:slideViewPr>
    <p:cSldViewPr snapToGrid="0">
      <p:cViewPr varScale="1">
        <p:scale>
          <a:sx n="105" d="100"/>
          <a:sy n="105" d="100"/>
        </p:scale>
        <p:origin x="120" y="246"/>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5CB2E47-6F41-409B-AD22-834AE1EFF186}" type="datetimeFigureOut">
              <a:rPr lang="en-US" smtClean="0"/>
              <a:t>7/26/2023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AD6744A-403D-42A1-BFE7-61DA46EE7C6C}" type="datetimeFigureOut">
              <a:rPr lang="en-US" smtClean="0"/>
              <a:t>7/26/2023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5</a:t>
            </a:fld>
            <a:endParaRPr lang="en-US" dirty="0"/>
          </a:p>
        </p:txBody>
      </p:sp>
    </p:spTree>
    <p:extLst>
      <p:ext uri="{BB962C8B-B14F-4D97-AF65-F5344CB8AC3E}">
        <p14:creationId xmlns:p14="http://schemas.microsoft.com/office/powerpoint/2010/main" val="373278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CoC Bonus Project. Collaborative Applicants may include new project applications of up to 5 percent of its CoC Final Pro Rata Need (FPRN). New projects created through the CoC Bonus must meet the project eligibility and project quality threshold requirements established by HUD. To be eligible to receive a CoC Bonus project, a Collaborative Applicant must demonstrate its CoC ranks projects based on how they improve system performance. </a:t>
            </a: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8</a:t>
            </a:fld>
            <a:endParaRPr lang="en-US" dirty="0"/>
          </a:p>
        </p:txBody>
      </p:sp>
    </p:spTree>
    <p:extLst>
      <p:ext uri="{BB962C8B-B14F-4D97-AF65-F5344CB8AC3E}">
        <p14:creationId xmlns:p14="http://schemas.microsoft.com/office/powerpoint/2010/main" val="263754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funding</a:t>
            </a:r>
            <a:r>
              <a:rPr lang="en-US" baseline="0" dirty="0" smtClean="0"/>
              <a:t> opportunities and how we intend to enhance our system. </a:t>
            </a:r>
          </a:p>
          <a:p>
            <a:endParaRPr lang="en-US" baseline="0" dirty="0" smtClean="0"/>
          </a:p>
          <a:p>
            <a:r>
              <a:rPr lang="en-US" dirty="0" smtClean="0"/>
              <a:t>As we venture into the most recent</a:t>
            </a:r>
            <a:r>
              <a:rPr lang="en-US" baseline="0" dirty="0" smtClean="0"/>
              <a:t> competition, the NOFO. We wanted to address the priorities HUD wants to see reflective in the applications. How does the projects being submitted or prioritized address the priorities listed? Comparing our system performance measures and PIT data, are we making an impact in these areas? </a:t>
            </a:r>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405132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Amanda shared with us the key components to an</a:t>
            </a:r>
            <a:r>
              <a:rPr lang="en-US" baseline="0" dirty="0" smtClean="0"/>
              <a:t> effective housing crisis system (pictured on the left). On the right you will notice checks next to projects that exist within our system and operate as the defined project. Diversion, although a part of our process, it is a more informal operation since some organizations have funds to support where others utilize more as a conversation. </a:t>
            </a:r>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164372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smtClean="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smtClean="0"/>
              <a:t>Add a footer</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smtClean="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smtClean="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smtClean="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rgbClr val="1D6975"/>
        </a:solid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Add a footer</a:t>
            </a:r>
            <a:endParaRPr lang="en-US" dirty="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7/26/2023</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hyperlink" Target="https://esnaps.hud.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ud.gov/program_offices/comm_planning/coc/competition" TargetMode="External"/><Relationship Id="rId2" Type="http://schemas.openxmlformats.org/officeDocument/2006/relationships/hyperlink" Target="https://www.stjohnscountycoc.org/cocnofo" TargetMode="External"/><Relationship Id="rId1" Type="http://schemas.openxmlformats.org/officeDocument/2006/relationships/slideLayout" Target="../slideLayouts/slideLayout2.xml"/><Relationship Id="rId5" Type="http://schemas.openxmlformats.org/officeDocument/2006/relationships/hyperlink" Target="mailto:Anita.Daniel@flaglerhealth.org" TargetMode="External"/><Relationship Id="rId4" Type="http://schemas.openxmlformats.org/officeDocument/2006/relationships/hyperlink" Target="mailto:Casey.Bridges@flaglerhealth.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US" sz="4800" dirty="0" smtClean="0">
                <a:solidFill>
                  <a:schemeClr val="bg1"/>
                </a:solidFill>
              </a:rPr>
              <a:t>St. Johns County Continuum of Care</a:t>
            </a:r>
            <a:endParaRPr lang="en-US" sz="4800" dirty="0">
              <a:solidFill>
                <a:schemeClr val="bg1"/>
              </a:solidFill>
            </a:endParaRPr>
          </a:p>
        </p:txBody>
      </p:sp>
      <p:sp>
        <p:nvSpPr>
          <p:cNvPr id="7" name="Text Placeholder 6"/>
          <p:cNvSpPr>
            <a:spLocks noGrp="1"/>
          </p:cNvSpPr>
          <p:nvPr>
            <p:ph type="body" idx="1"/>
          </p:nvPr>
        </p:nvSpPr>
        <p:spPr/>
        <p:txBody>
          <a:bodyPr>
            <a:normAutofit/>
          </a:bodyPr>
          <a:lstStyle/>
          <a:p>
            <a:pPr algn="ctr"/>
            <a:r>
              <a:rPr lang="en-US" sz="3600" dirty="0">
                <a:solidFill>
                  <a:schemeClr val="bg1"/>
                </a:solidFill>
              </a:rPr>
              <a:t>CoC Program Competition </a:t>
            </a:r>
            <a:r>
              <a:rPr lang="en-US" sz="3600" dirty="0" smtClean="0">
                <a:solidFill>
                  <a:schemeClr val="bg1"/>
                </a:solidFill>
              </a:rPr>
              <a:t>Announcement</a:t>
            </a:r>
            <a:endParaRPr lang="en-US" sz="3600" dirty="0">
              <a:solidFill>
                <a:schemeClr val="bg1"/>
              </a:solidFill>
            </a:endParaRPr>
          </a:p>
        </p:txBody>
      </p:sp>
      <p:pic>
        <p:nvPicPr>
          <p:cNvPr id="8" name="Picture 7"/>
          <p:cNvPicPr>
            <a:picLocks noChangeAspect="1"/>
          </p:cNvPicPr>
          <p:nvPr/>
        </p:nvPicPr>
        <p:blipFill>
          <a:blip r:embed="rId2"/>
          <a:stretch>
            <a:fillRect/>
          </a:stretch>
        </p:blipFill>
        <p:spPr>
          <a:xfrm>
            <a:off x="4797440" y="3966825"/>
            <a:ext cx="2597121" cy="2097206"/>
          </a:xfrm>
          <a:prstGeom prst="rect">
            <a:avLst/>
          </a:prstGeom>
        </p:spPr>
      </p:pic>
    </p:spTree>
    <p:extLst>
      <p:ext uri="{BB962C8B-B14F-4D97-AF65-F5344CB8AC3E}">
        <p14:creationId xmlns:p14="http://schemas.microsoft.com/office/powerpoint/2010/main" val="339293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69B7C8"/>
                </a:solidFill>
              </a:rPr>
              <a:t>St. Johns County CoC Priorities </a:t>
            </a:r>
            <a:endParaRPr lang="en-US" dirty="0">
              <a:solidFill>
                <a:srgbClr val="69B7C8"/>
              </a:solidFill>
            </a:endParaRPr>
          </a:p>
        </p:txBody>
      </p:sp>
      <p:sp>
        <p:nvSpPr>
          <p:cNvPr id="5" name="Text Placeholder 4"/>
          <p:cNvSpPr>
            <a:spLocks noGrp="1"/>
          </p:cNvSpPr>
          <p:nvPr>
            <p:ph sz="quarter" idx="1"/>
          </p:nvPr>
        </p:nvSpPr>
        <p:spPr/>
        <p:txBody>
          <a:bodyPr>
            <a:normAutofit fontScale="92500" lnSpcReduction="10000"/>
          </a:bodyPr>
          <a:lstStyle/>
          <a:p>
            <a:pPr lvl="1">
              <a:buClr>
                <a:schemeClr val="bg1"/>
              </a:buClr>
              <a:buFont typeface="Arial" panose="020B0604020202020204" pitchFamily="34" charset="0"/>
              <a:buChar char="•"/>
            </a:pPr>
            <a:r>
              <a:rPr lang="en-US" dirty="0" smtClean="0">
                <a:solidFill>
                  <a:schemeClr val="bg1"/>
                </a:solidFill>
              </a:rPr>
              <a:t>Enhancing </a:t>
            </a:r>
            <a:r>
              <a:rPr lang="en-US" dirty="0" smtClean="0">
                <a:solidFill>
                  <a:schemeClr val="bg1"/>
                </a:solidFill>
              </a:rPr>
              <a:t>Crisis Response System with PSH</a:t>
            </a:r>
          </a:p>
          <a:p>
            <a:pPr lvl="1">
              <a:buClr>
                <a:schemeClr val="bg1"/>
              </a:buClr>
              <a:buFont typeface="Arial" panose="020B0604020202020204" pitchFamily="34" charset="0"/>
              <a:buChar char="•"/>
            </a:pPr>
            <a:r>
              <a:rPr lang="en-US" dirty="0" smtClean="0">
                <a:solidFill>
                  <a:schemeClr val="bg1"/>
                </a:solidFill>
              </a:rPr>
              <a:t>Reducing Unsheltered </a:t>
            </a:r>
            <a:r>
              <a:rPr lang="en-US" dirty="0" smtClean="0">
                <a:solidFill>
                  <a:schemeClr val="bg1"/>
                </a:solidFill>
              </a:rPr>
              <a:t>Homelessness</a:t>
            </a:r>
            <a:endParaRPr lang="en-US" dirty="0" smtClean="0">
              <a:solidFill>
                <a:schemeClr val="bg1"/>
              </a:solidFill>
            </a:endParaRPr>
          </a:p>
          <a:p>
            <a:pPr lvl="1">
              <a:buClr>
                <a:schemeClr val="bg1"/>
              </a:buClr>
              <a:buFont typeface="Arial" panose="020B0604020202020204" pitchFamily="34" charset="0"/>
              <a:buChar char="•"/>
            </a:pPr>
            <a:r>
              <a:rPr lang="en-US" dirty="0" smtClean="0">
                <a:solidFill>
                  <a:schemeClr val="bg1"/>
                </a:solidFill>
              </a:rPr>
              <a:t>Racial </a:t>
            </a:r>
            <a:r>
              <a:rPr lang="en-US" dirty="0" smtClean="0">
                <a:solidFill>
                  <a:schemeClr val="bg1"/>
                </a:solidFill>
              </a:rPr>
              <a:t>Equity</a:t>
            </a:r>
          </a:p>
          <a:p>
            <a:pPr lvl="1">
              <a:buClr>
                <a:schemeClr val="bg1"/>
              </a:buClr>
              <a:buFont typeface="Arial" panose="020B0604020202020204" pitchFamily="34" charset="0"/>
              <a:buChar char="•"/>
            </a:pPr>
            <a:r>
              <a:rPr lang="en-US" dirty="0" smtClean="0">
                <a:solidFill>
                  <a:schemeClr val="bg1"/>
                </a:solidFill>
              </a:rPr>
              <a:t>Improving System Performance</a:t>
            </a:r>
          </a:p>
          <a:p>
            <a:pPr lvl="1">
              <a:buClr>
                <a:schemeClr val="bg1"/>
              </a:buClr>
              <a:buFont typeface="Arial" panose="020B0604020202020204" pitchFamily="34" charset="0"/>
              <a:buChar char="•"/>
            </a:pPr>
            <a:r>
              <a:rPr lang="en-US" dirty="0" smtClean="0">
                <a:solidFill>
                  <a:schemeClr val="bg1"/>
                </a:solidFill>
              </a:rPr>
              <a:t>Strategic Utilization of </a:t>
            </a:r>
            <a:r>
              <a:rPr lang="en-US" dirty="0" smtClean="0">
                <a:solidFill>
                  <a:schemeClr val="bg1"/>
                </a:solidFill>
              </a:rPr>
              <a:t>Resources</a:t>
            </a:r>
          </a:p>
          <a:p>
            <a:pPr lvl="1">
              <a:buClr>
                <a:schemeClr val="bg1"/>
              </a:buClr>
              <a:buFont typeface="Arial" panose="020B0604020202020204" pitchFamily="34" charset="0"/>
              <a:buChar char="•"/>
            </a:pPr>
            <a:endParaRPr lang="en-US" dirty="0" smtClean="0">
              <a:solidFill>
                <a:schemeClr val="bg1"/>
              </a:solidFill>
            </a:endParaRPr>
          </a:p>
          <a:p>
            <a:pPr>
              <a:buClr>
                <a:schemeClr val="bg1"/>
              </a:buClr>
              <a:buFont typeface="Arial" panose="020B0604020202020204" pitchFamily="34" charset="0"/>
              <a:buChar char="•"/>
            </a:pPr>
            <a:r>
              <a:rPr lang="en-US" dirty="0">
                <a:solidFill>
                  <a:schemeClr val="bg1"/>
                </a:solidFill>
              </a:rPr>
              <a:t>Applications for CoC funds should be driven by both:</a:t>
            </a:r>
          </a:p>
          <a:p>
            <a:pPr lvl="1">
              <a:buClr>
                <a:schemeClr val="bg1"/>
              </a:buClr>
              <a:buFont typeface="Arial" panose="020B0604020202020204" pitchFamily="34" charset="0"/>
              <a:buChar char="•"/>
            </a:pPr>
            <a:r>
              <a:rPr lang="en-US" dirty="0">
                <a:solidFill>
                  <a:schemeClr val="bg1"/>
                </a:solidFill>
              </a:rPr>
              <a:t>Project performance </a:t>
            </a:r>
            <a:r>
              <a:rPr lang="en-US" dirty="0" smtClean="0">
                <a:solidFill>
                  <a:schemeClr val="bg1"/>
                </a:solidFill>
              </a:rPr>
              <a:t>&amp; community </a:t>
            </a:r>
            <a:r>
              <a:rPr lang="en-US" dirty="0">
                <a:solidFill>
                  <a:schemeClr val="bg1"/>
                </a:solidFill>
              </a:rPr>
              <a:t>needs </a:t>
            </a:r>
            <a:endParaRPr lang="en-US" dirty="0" smtClean="0">
              <a:solidFill>
                <a:schemeClr val="bg1"/>
              </a:solidFill>
            </a:endParaRPr>
          </a:p>
          <a:p>
            <a:pPr marL="320040" lvl="1" indent="0">
              <a:buClr>
                <a:schemeClr val="bg1"/>
              </a:buClr>
              <a:buNone/>
            </a:pPr>
            <a:endParaRPr lang="en-US" dirty="0">
              <a:solidFill>
                <a:schemeClr val="bg1"/>
              </a:solidFill>
            </a:endParaRPr>
          </a:p>
          <a:p>
            <a:pPr>
              <a:buClr>
                <a:schemeClr val="bg1"/>
              </a:buClr>
              <a:buFont typeface="Arial" panose="020B0604020202020204" pitchFamily="34" charset="0"/>
              <a:buChar char="•"/>
            </a:pPr>
            <a:r>
              <a:rPr lang="en-US" dirty="0">
                <a:solidFill>
                  <a:schemeClr val="bg1"/>
                </a:solidFill>
              </a:rPr>
              <a:t>Using the annual </a:t>
            </a:r>
            <a:r>
              <a:rPr lang="en-US" dirty="0" smtClean="0">
                <a:solidFill>
                  <a:schemeClr val="bg1"/>
                </a:solidFill>
              </a:rPr>
              <a:t>GAPS Analysis and </a:t>
            </a:r>
            <a:r>
              <a:rPr lang="en-US" dirty="0">
                <a:solidFill>
                  <a:schemeClr val="bg1"/>
                </a:solidFill>
              </a:rPr>
              <a:t>PIT data, the CoC will be able to analyze gaps within the crisis response system. </a:t>
            </a:r>
            <a:r>
              <a:rPr lang="en-US" dirty="0" smtClean="0">
                <a:solidFill>
                  <a:schemeClr val="bg1"/>
                </a:solidFill>
              </a:rPr>
              <a:t>More information can be found on the official St. Johns County Continuum of Care website.</a:t>
            </a:r>
            <a:endParaRPr lang="en-US" dirty="0">
              <a:solidFill>
                <a:schemeClr val="bg1"/>
              </a:solidFill>
            </a:endParaRPr>
          </a:p>
          <a:p>
            <a:pPr>
              <a:buClr>
                <a:schemeClr val="bg1"/>
              </a:buClr>
              <a:buFont typeface="Arial" panose="020B0604020202020204" pitchFamily="34" charset="0"/>
              <a:buChar char="•"/>
            </a:pPr>
            <a:endParaRPr lang="en-US" dirty="0" smtClean="0">
              <a:solidFill>
                <a:schemeClr val="bg1"/>
              </a:solidFill>
            </a:endParaRPr>
          </a:p>
        </p:txBody>
      </p:sp>
    </p:spTree>
    <p:extLst>
      <p:ext uri="{BB962C8B-B14F-4D97-AF65-F5344CB8AC3E}">
        <p14:creationId xmlns:p14="http://schemas.microsoft.com/office/powerpoint/2010/main" val="82492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descr="Beige rectangle">
            <a:extLst>
              <a:ext uri="{FF2B5EF4-FFF2-40B4-BE49-F238E27FC236}">
                <a16:creationId xmlns:a16="http://schemas.microsoft.com/office/drawing/2014/main" id="{857A0168-DBD5-47D4-A751-3B39262D8254}"/>
              </a:ext>
            </a:extLst>
          </p:cNvPr>
          <p:cNvSpPr/>
          <p:nvPr/>
        </p:nvSpPr>
        <p:spPr>
          <a:xfrm>
            <a:off x="136201" y="936856"/>
            <a:ext cx="6371594" cy="5184775"/>
          </a:xfrm>
          <a:custGeom>
            <a:avLst/>
            <a:gdLst/>
            <a:ahLst/>
            <a:cxnLst/>
            <a:rect l="l" t="t" r="r" b="b"/>
            <a:pathLst>
              <a:path w="4010659" h="333375">
                <a:moveTo>
                  <a:pt x="0" y="333006"/>
                </a:moveTo>
                <a:lnTo>
                  <a:pt x="4010367" y="333006"/>
                </a:lnTo>
                <a:lnTo>
                  <a:pt x="4010367" y="0"/>
                </a:lnTo>
                <a:lnTo>
                  <a:pt x="0" y="0"/>
                </a:lnTo>
                <a:lnTo>
                  <a:pt x="0" y="333006"/>
                </a:lnTo>
                <a:close/>
              </a:path>
            </a:pathLst>
          </a:custGeom>
          <a:solidFill>
            <a:schemeClr val="accent1"/>
          </a:solidFill>
        </p:spPr>
        <p:txBody>
          <a:bodyPr wrap="square" lIns="0" tIns="0" rIns="0" bIns="0" rtlCol="0"/>
          <a:lstStyle/>
          <a:p>
            <a:endParaRPr lang="en-US" dirty="0"/>
          </a:p>
        </p:txBody>
      </p:sp>
      <p:sp>
        <p:nvSpPr>
          <p:cNvPr id="6" name="object 6" descr="Blue rectangle">
            <a:extLst>
              <a:ext uri="{FF2B5EF4-FFF2-40B4-BE49-F238E27FC236}">
                <a16:creationId xmlns:a16="http://schemas.microsoft.com/office/drawing/2014/main" id="{7F009843-AFA3-44E8-B7D5-3F39B363C92E}"/>
              </a:ext>
            </a:extLst>
          </p:cNvPr>
          <p:cNvSpPr/>
          <p:nvPr/>
        </p:nvSpPr>
        <p:spPr>
          <a:xfrm>
            <a:off x="6297893" y="80121"/>
            <a:ext cx="5056205" cy="6686439"/>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rgbClr val="69B7C8"/>
          </a:solidFill>
        </p:spPr>
        <p:txBody>
          <a:bodyPr wrap="square" lIns="0" tIns="0" rIns="0" bIns="0" rtlCol="0"/>
          <a:lstStyle/>
          <a:p>
            <a:endParaRPr lang="en-US" dirty="0"/>
          </a:p>
        </p:txBody>
      </p:sp>
      <p:pic>
        <p:nvPicPr>
          <p:cNvPr id="12" name="Picture Placeholder 31" descr="Check mark">
            <a:extLst>
              <a:ext uri="{FF2B5EF4-FFF2-40B4-BE49-F238E27FC236}">
                <a16:creationId xmlns:a16="http://schemas.microsoft.com/office/drawing/2014/main" id="{33C53E5C-0A10-46F8-9546-AB2C675452D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8995581" y="216857"/>
            <a:ext cx="720000" cy="719999"/>
          </a:xfrm>
          <a:prstGeom prst="rect">
            <a:avLst/>
          </a:prstGeom>
        </p:spPr>
      </p:pic>
      <p:pic>
        <p:nvPicPr>
          <p:cNvPr id="15" name="Picture 14">
            <a:extLst>
              <a:ext uri="{FF2B5EF4-FFF2-40B4-BE49-F238E27FC236}">
                <a16:creationId xmlns:a16="http://schemas.microsoft.com/office/drawing/2014/main" id="{121583B7-D038-4542-8877-A8C6FBF261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205" y="1170119"/>
            <a:ext cx="6192688" cy="4613552"/>
          </a:xfrm>
          <a:prstGeom prst="rect">
            <a:avLst/>
          </a:prstGeom>
        </p:spPr>
      </p:pic>
      <p:pic>
        <p:nvPicPr>
          <p:cNvPr id="10" name="Picture Placeholder 29" descr="Check mark">
            <a:extLst>
              <a:ext uri="{FF2B5EF4-FFF2-40B4-BE49-F238E27FC236}">
                <a16:creationId xmlns:a16="http://schemas.microsoft.com/office/drawing/2014/main" id="{1630545B-ED3D-48DD-8CD5-CB200AA2D79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9350223" y="906046"/>
            <a:ext cx="720000" cy="719999"/>
          </a:xfrm>
          <a:prstGeom prst="rect">
            <a:avLst/>
          </a:prstGeom>
        </p:spPr>
      </p:pic>
      <p:sp>
        <p:nvSpPr>
          <p:cNvPr id="16" name="TextBox 15"/>
          <p:cNvSpPr txBox="1"/>
          <p:nvPr/>
        </p:nvSpPr>
        <p:spPr>
          <a:xfrm>
            <a:off x="7724502" y="408684"/>
            <a:ext cx="3073687" cy="307777"/>
          </a:xfrm>
          <a:prstGeom prst="rect">
            <a:avLst/>
          </a:prstGeom>
          <a:noFill/>
        </p:spPr>
        <p:txBody>
          <a:bodyPr wrap="square" rtlCol="0">
            <a:spAutoFit/>
          </a:bodyPr>
          <a:lstStyle/>
          <a:p>
            <a:r>
              <a:rPr lang="en-US" sz="1400" dirty="0" smtClean="0">
                <a:solidFill>
                  <a:schemeClr val="bg1"/>
                </a:solidFill>
              </a:rPr>
              <a:t>Street Outreach</a:t>
            </a:r>
          </a:p>
        </p:txBody>
      </p:sp>
      <p:sp>
        <p:nvSpPr>
          <p:cNvPr id="17" name="TextBox 16"/>
          <p:cNvSpPr txBox="1"/>
          <p:nvPr/>
        </p:nvSpPr>
        <p:spPr>
          <a:xfrm>
            <a:off x="7724496" y="1079431"/>
            <a:ext cx="3073687" cy="307777"/>
          </a:xfrm>
          <a:prstGeom prst="rect">
            <a:avLst/>
          </a:prstGeom>
          <a:noFill/>
        </p:spPr>
        <p:txBody>
          <a:bodyPr wrap="square" rtlCol="0">
            <a:spAutoFit/>
          </a:bodyPr>
          <a:lstStyle/>
          <a:p>
            <a:r>
              <a:rPr lang="en-US" sz="1400" dirty="0" smtClean="0">
                <a:solidFill>
                  <a:schemeClr val="bg1"/>
                </a:solidFill>
              </a:rPr>
              <a:t>Coordinated Entry </a:t>
            </a:r>
          </a:p>
        </p:txBody>
      </p:sp>
      <p:sp>
        <p:nvSpPr>
          <p:cNvPr id="18" name="TextBox 17"/>
          <p:cNvSpPr txBox="1"/>
          <p:nvPr/>
        </p:nvSpPr>
        <p:spPr>
          <a:xfrm>
            <a:off x="7724500" y="1762598"/>
            <a:ext cx="3073687" cy="307777"/>
          </a:xfrm>
          <a:prstGeom prst="rect">
            <a:avLst/>
          </a:prstGeom>
          <a:noFill/>
        </p:spPr>
        <p:txBody>
          <a:bodyPr wrap="square" rtlCol="0">
            <a:spAutoFit/>
          </a:bodyPr>
          <a:lstStyle/>
          <a:p>
            <a:r>
              <a:rPr lang="en-US" sz="1400" dirty="0" smtClean="0">
                <a:solidFill>
                  <a:schemeClr val="bg1"/>
                </a:solidFill>
              </a:rPr>
              <a:t>Prevention</a:t>
            </a:r>
          </a:p>
        </p:txBody>
      </p:sp>
      <p:sp>
        <p:nvSpPr>
          <p:cNvPr id="19" name="TextBox 18"/>
          <p:cNvSpPr txBox="1"/>
          <p:nvPr/>
        </p:nvSpPr>
        <p:spPr>
          <a:xfrm>
            <a:off x="7724499" y="2348083"/>
            <a:ext cx="3073687" cy="307777"/>
          </a:xfrm>
          <a:prstGeom prst="rect">
            <a:avLst/>
          </a:prstGeom>
          <a:noFill/>
        </p:spPr>
        <p:txBody>
          <a:bodyPr wrap="square" rtlCol="0">
            <a:spAutoFit/>
          </a:bodyPr>
          <a:lstStyle/>
          <a:p>
            <a:r>
              <a:rPr lang="en-US" sz="1400" dirty="0" smtClean="0">
                <a:solidFill>
                  <a:schemeClr val="accent6">
                    <a:lumMod val="50000"/>
                  </a:schemeClr>
                </a:solidFill>
              </a:rPr>
              <a:t>Diversion</a:t>
            </a:r>
          </a:p>
        </p:txBody>
      </p:sp>
      <p:sp>
        <p:nvSpPr>
          <p:cNvPr id="20" name="TextBox 19"/>
          <p:cNvSpPr txBox="1"/>
          <p:nvPr/>
        </p:nvSpPr>
        <p:spPr>
          <a:xfrm>
            <a:off x="7724497" y="2874758"/>
            <a:ext cx="3073687" cy="307777"/>
          </a:xfrm>
          <a:prstGeom prst="rect">
            <a:avLst/>
          </a:prstGeom>
          <a:noFill/>
        </p:spPr>
        <p:txBody>
          <a:bodyPr wrap="square" rtlCol="0">
            <a:spAutoFit/>
          </a:bodyPr>
          <a:lstStyle/>
          <a:p>
            <a:r>
              <a:rPr lang="en-US" sz="1400" dirty="0" smtClean="0">
                <a:solidFill>
                  <a:schemeClr val="bg1"/>
                </a:solidFill>
              </a:rPr>
              <a:t>Emergency Shelter</a:t>
            </a:r>
          </a:p>
        </p:txBody>
      </p:sp>
      <p:sp>
        <p:nvSpPr>
          <p:cNvPr id="21" name="TextBox 20"/>
          <p:cNvSpPr txBox="1"/>
          <p:nvPr/>
        </p:nvSpPr>
        <p:spPr>
          <a:xfrm>
            <a:off x="7724498" y="3583679"/>
            <a:ext cx="3073687" cy="307777"/>
          </a:xfrm>
          <a:prstGeom prst="rect">
            <a:avLst/>
          </a:prstGeom>
          <a:noFill/>
        </p:spPr>
        <p:txBody>
          <a:bodyPr wrap="square" rtlCol="0">
            <a:spAutoFit/>
          </a:bodyPr>
          <a:lstStyle/>
          <a:p>
            <a:r>
              <a:rPr lang="en-US" sz="1400" dirty="0" smtClean="0">
                <a:solidFill>
                  <a:schemeClr val="bg1"/>
                </a:solidFill>
              </a:rPr>
              <a:t>Rapid Re-Housing</a:t>
            </a:r>
          </a:p>
        </p:txBody>
      </p:sp>
      <p:sp>
        <p:nvSpPr>
          <p:cNvPr id="22" name="TextBox 21"/>
          <p:cNvSpPr txBox="1"/>
          <p:nvPr/>
        </p:nvSpPr>
        <p:spPr>
          <a:xfrm>
            <a:off x="7724498" y="4192744"/>
            <a:ext cx="3073687" cy="307777"/>
          </a:xfrm>
          <a:prstGeom prst="rect">
            <a:avLst/>
          </a:prstGeom>
          <a:noFill/>
        </p:spPr>
        <p:txBody>
          <a:bodyPr wrap="square" rtlCol="0">
            <a:spAutoFit/>
          </a:bodyPr>
          <a:lstStyle/>
          <a:p>
            <a:r>
              <a:rPr lang="en-US" sz="1400" dirty="0" smtClean="0">
                <a:solidFill>
                  <a:schemeClr val="accent6">
                    <a:lumMod val="50000"/>
                  </a:schemeClr>
                </a:solidFill>
              </a:rPr>
              <a:t>Permanent Supportive Housing</a:t>
            </a:r>
          </a:p>
        </p:txBody>
      </p:sp>
      <p:pic>
        <p:nvPicPr>
          <p:cNvPr id="23" name="Picture Placeholder 31" descr="Check mark">
            <a:extLst>
              <a:ext uri="{FF2B5EF4-FFF2-40B4-BE49-F238E27FC236}">
                <a16:creationId xmlns:a16="http://schemas.microsoft.com/office/drawing/2014/main" id="{33C53E5C-0A10-46F8-9546-AB2C675452D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8697397" y="1526774"/>
            <a:ext cx="720000" cy="719999"/>
          </a:xfrm>
          <a:prstGeom prst="rect">
            <a:avLst/>
          </a:prstGeom>
        </p:spPr>
      </p:pic>
      <p:pic>
        <p:nvPicPr>
          <p:cNvPr id="24" name="Picture Placeholder 31" descr="Check mark">
            <a:extLst>
              <a:ext uri="{FF2B5EF4-FFF2-40B4-BE49-F238E27FC236}">
                <a16:creationId xmlns:a16="http://schemas.microsoft.com/office/drawing/2014/main" id="{33C53E5C-0A10-46F8-9546-AB2C675452D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9417397" y="2621865"/>
            <a:ext cx="720000" cy="719999"/>
          </a:xfrm>
          <a:prstGeom prst="rect">
            <a:avLst/>
          </a:prstGeom>
        </p:spPr>
      </p:pic>
      <p:pic>
        <p:nvPicPr>
          <p:cNvPr id="25" name="Picture Placeholder 31" descr="Check mark">
            <a:extLst>
              <a:ext uri="{FF2B5EF4-FFF2-40B4-BE49-F238E27FC236}">
                <a16:creationId xmlns:a16="http://schemas.microsoft.com/office/drawing/2014/main" id="{33C53E5C-0A10-46F8-9546-AB2C675452D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9417397" y="3333179"/>
            <a:ext cx="720000" cy="719999"/>
          </a:xfrm>
          <a:prstGeom prst="rect">
            <a:avLst/>
          </a:prstGeom>
        </p:spPr>
      </p:pic>
    </p:spTree>
    <p:extLst>
      <p:ext uri="{BB962C8B-B14F-4D97-AF65-F5344CB8AC3E}">
        <p14:creationId xmlns:p14="http://schemas.microsoft.com/office/powerpoint/2010/main" val="1147612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664" y="201168"/>
            <a:ext cx="10363200" cy="786702"/>
          </a:xfrm>
        </p:spPr>
        <p:txBody>
          <a:bodyPr/>
          <a:lstStyle/>
          <a:p>
            <a:r>
              <a:rPr lang="en-US" dirty="0" smtClean="0">
                <a:solidFill>
                  <a:srgbClr val="69B7C8"/>
                </a:solidFill>
              </a:rPr>
              <a:t>Timeline</a:t>
            </a:r>
            <a:endParaRPr lang="en-US" dirty="0">
              <a:solidFill>
                <a:srgbClr val="69B7C8"/>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97886483"/>
              </p:ext>
            </p:extLst>
          </p:nvPr>
        </p:nvGraphicFramePr>
        <p:xfrm>
          <a:off x="359664" y="877824"/>
          <a:ext cx="11289791" cy="5774983"/>
        </p:xfrm>
        <a:graphic>
          <a:graphicData uri="http://schemas.openxmlformats.org/drawingml/2006/table">
            <a:tbl>
              <a:tblPr firstRow="1" firstCol="1" bandRow="1">
                <a:tableStyleId>{21E4AEA4-8DFA-4A89-87EB-49C32662AFE0}</a:tableStyleId>
              </a:tblPr>
              <a:tblGrid>
                <a:gridCol w="7409075">
                  <a:extLst>
                    <a:ext uri="{9D8B030D-6E8A-4147-A177-3AD203B41FA5}">
                      <a16:colId xmlns:a16="http://schemas.microsoft.com/office/drawing/2014/main" val="371900924"/>
                    </a:ext>
                  </a:extLst>
                </a:gridCol>
                <a:gridCol w="3880716">
                  <a:extLst>
                    <a:ext uri="{9D8B030D-6E8A-4147-A177-3AD203B41FA5}">
                      <a16:colId xmlns:a16="http://schemas.microsoft.com/office/drawing/2014/main" val="670504465"/>
                    </a:ext>
                  </a:extLst>
                </a:gridCol>
              </a:tblGrid>
              <a:tr h="185548">
                <a:tc>
                  <a:txBody>
                    <a:bodyPr/>
                    <a:lstStyle/>
                    <a:p>
                      <a:pPr marL="0" marR="0" algn="l">
                        <a:lnSpc>
                          <a:spcPct val="115000"/>
                        </a:lnSpc>
                        <a:spcBef>
                          <a:spcPts val="0"/>
                        </a:spcBef>
                        <a:spcAft>
                          <a:spcPts val="0"/>
                        </a:spcAft>
                      </a:pPr>
                      <a:r>
                        <a:rPr lang="en-US" sz="1200" b="1" dirty="0">
                          <a:effectLst/>
                          <a:latin typeface="Franklin Gothic Book" panose="020B0503020102020204" pitchFamily="34" charset="0"/>
                          <a:ea typeface="Calibri" panose="020F0502020204030204" pitchFamily="34" charset="0"/>
                          <a:cs typeface="Times New Roman" panose="02020603050405020304" pitchFamily="18" charset="0"/>
                        </a:rPr>
                        <a:t>Task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69B7C8"/>
                    </a:solidFill>
                  </a:tcPr>
                </a:tc>
                <a:tc>
                  <a:txBody>
                    <a:bodyPr/>
                    <a:lstStyle/>
                    <a:p>
                      <a:pPr marL="0" marR="0" algn="l">
                        <a:lnSpc>
                          <a:spcPct val="115000"/>
                        </a:lnSpc>
                        <a:spcBef>
                          <a:spcPts val="0"/>
                        </a:spcBef>
                        <a:spcAft>
                          <a:spcPts val="0"/>
                        </a:spcAft>
                      </a:pPr>
                      <a:r>
                        <a:rPr lang="en-US" sz="1200" b="1">
                          <a:effectLst/>
                          <a:latin typeface="Franklin Gothic Book" panose="020B0503020102020204" pitchFamily="34" charset="0"/>
                          <a:ea typeface="Calibri" panose="020F0502020204030204" pitchFamily="34" charset="0"/>
                          <a:cs typeface="Times New Roman" panose="02020603050405020304" pitchFamily="18" charset="0"/>
                        </a:rPr>
                        <a:t>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529943"/>
                  </a:ext>
                </a:extLst>
              </a:tr>
              <a:tr h="185548">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NOFO Released by HUD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7/5/23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9893736"/>
                  </a:ext>
                </a:extLst>
              </a:tr>
              <a:tr h="203492">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General Membership Meeting – funding opportunity planning announcement, information session not yet scheduled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7/12/23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806410"/>
                  </a:ext>
                </a:extLst>
              </a:tr>
              <a:tr h="454496">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Information session Save the Date sent, via email, to general membership and shared to SJC CoC Facebook page and website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FRIDAY 7/14/23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5018507"/>
                  </a:ext>
                </a:extLst>
              </a:tr>
              <a:tr h="260402">
                <a:tc>
                  <a:txBody>
                    <a:bodyPr/>
                    <a:lstStyle/>
                    <a:p>
                      <a:pPr marL="0" marR="0" algn="l">
                        <a:lnSpc>
                          <a:spcPct val="115000"/>
                        </a:lnSpc>
                        <a:spcBef>
                          <a:spcPts val="0"/>
                        </a:spcBef>
                        <a:spcAft>
                          <a:spcPts val="0"/>
                        </a:spcAft>
                      </a:pPr>
                      <a:r>
                        <a:rPr lang="en-US" sz="1200" dirty="0">
                          <a:effectLst/>
                          <a:latin typeface="Franklin Gothic Book" panose="020B0503020102020204" pitchFamily="34" charset="0"/>
                          <a:ea typeface="Calibri" panose="020F0502020204030204" pitchFamily="34" charset="0"/>
                          <a:cs typeface="Times New Roman" panose="02020603050405020304" pitchFamily="18" charset="0"/>
                        </a:rPr>
                        <a:t>Local Project Application Public Release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THURSDAY 7/20/23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4024960"/>
                  </a:ext>
                </a:extLst>
              </a:tr>
              <a:tr h="244869">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FY23 NOFO Info Session for interested applicants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FRIDAY 7/21/23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1073024"/>
                  </a:ext>
                </a:extLst>
              </a:tr>
              <a:tr h="266928">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Score cards and policy/procedures sent to Board for review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7/26/23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7580914"/>
                  </a:ext>
                </a:extLst>
              </a:tr>
              <a:tr h="241998">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Board feedback/vote on score card/policies/procedures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69B7C8"/>
                    </a:solidFill>
                  </a:tcPr>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8/02/23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6426196"/>
                  </a:ext>
                </a:extLst>
              </a:tr>
              <a:tr h="254528">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Project Applications due in E-Snaps (LOCAL COMPETITION DEADLINE)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b="1">
                          <a:effectLst/>
                          <a:latin typeface="Franklin Gothic Book" panose="020B0503020102020204" pitchFamily="34" charset="0"/>
                          <a:ea typeface="Calibri" panose="020F0502020204030204" pitchFamily="34" charset="0"/>
                          <a:cs typeface="Times New Roman" panose="02020603050405020304" pitchFamily="18" charset="0"/>
                        </a:rPr>
                        <a:t>TUESDAY 8/29/23 BY 8:00PM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6702519"/>
                  </a:ext>
                </a:extLst>
              </a:tr>
              <a:tr h="375919">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Scoring and Review Committee application review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8/30/23 –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TUESDAY 9/5/23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4865785"/>
                  </a:ext>
                </a:extLst>
              </a:tr>
              <a:tr h="375919">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Scoring and Review Task Force meeting to rank project applications and finalize Priority Listing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9/6/23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3125328"/>
                  </a:ext>
                </a:extLst>
              </a:tr>
              <a:tr h="375919">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Rankings and Priority Listing finalized and sent to Board for review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THURSDAY 9/7/23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5630279"/>
                  </a:ext>
                </a:extLst>
              </a:tr>
              <a:tr h="244347">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CoC Board to approve rankings and Priority Listing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MONDAY 9/11/23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8683376"/>
                  </a:ext>
                </a:extLst>
              </a:tr>
              <a:tr h="419645">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Project Applicants notified in writing of application rankings, rejections, reductions. Priority Listing available for distribution and public posting.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WEDNESDAY 9/13/23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0651691"/>
                  </a:ext>
                </a:extLst>
              </a:tr>
              <a:tr h="501355">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Public Posting at least 2 days before the FY 2023 CoC Program Competition application submission deadline - all parts of the CoC Consolidated Application (CoC application, Priority Listing, project applications)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TUESDAY 9/26/23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4404314"/>
                  </a:ext>
                </a:extLst>
              </a:tr>
              <a:tr h="451102">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Local Deadline for CoC Consolidated Application (CoC application, Priority Listing, project applications) in E-Snaps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a:effectLst/>
                          <a:latin typeface="Franklin Gothic Book" panose="020B0503020102020204" pitchFamily="34" charset="0"/>
                          <a:ea typeface="Calibri" panose="020F0502020204030204" pitchFamily="34" charset="0"/>
                          <a:cs typeface="Times New Roman" panose="02020603050405020304" pitchFamily="18" charset="0"/>
                        </a:rPr>
                        <a:t>TUESDAY 9/26/23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6175163"/>
                  </a:ext>
                </a:extLst>
              </a:tr>
              <a:tr h="419645">
                <a:tc>
                  <a:txBody>
                    <a:bodyPr/>
                    <a:lstStyle/>
                    <a:p>
                      <a:pPr marL="0" marR="0" algn="l">
                        <a:lnSpc>
                          <a:spcPct val="115000"/>
                        </a:lnSpc>
                        <a:spcBef>
                          <a:spcPts val="0"/>
                        </a:spcBef>
                        <a:spcAft>
                          <a:spcPts val="0"/>
                        </a:spcAft>
                      </a:pPr>
                      <a:r>
                        <a:rPr lang="en-US" sz="1200" b="1">
                          <a:effectLst/>
                          <a:latin typeface="Franklin Gothic Book" panose="020B0503020102020204" pitchFamily="34" charset="0"/>
                          <a:ea typeface="Calibri" panose="020F0502020204030204" pitchFamily="34" charset="0"/>
                          <a:cs typeface="Times New Roman" panose="02020603050405020304" pitchFamily="18" charset="0"/>
                        </a:rPr>
                        <a:t>HUD Deadline for CoC Consolidated Application (CoC application, Priority Listing, project applications)</a:t>
                      </a:r>
                      <a:r>
                        <a:rPr lang="en-US" sz="1200">
                          <a:effectLst/>
                          <a:latin typeface="Franklin Gothic Book" panose="020B0503020102020204" pitchFamily="34" charset="0"/>
                          <a:ea typeface="Calibri" panose="020F0502020204030204" pitchFamily="34" charset="0"/>
                          <a:cs typeface="Times New Roman" panose="02020603050405020304" pitchFamily="18" charset="0"/>
                        </a:rPr>
                        <a:t> </a:t>
                      </a:r>
                      <a:r>
                        <a:rPr lang="en-US" sz="1200" b="1">
                          <a:effectLst/>
                          <a:latin typeface="Franklin Gothic Book" panose="020B0503020102020204" pitchFamily="34" charset="0"/>
                          <a:ea typeface="Calibri" panose="020F0502020204030204" pitchFamily="34" charset="0"/>
                          <a:cs typeface="Times New Roman" panose="02020603050405020304" pitchFamily="18" charset="0"/>
                        </a:rPr>
                        <a:t>in E-Snaps: </a:t>
                      </a:r>
                      <a:r>
                        <a:rPr lang="en-US" sz="1200" b="1" u="sng">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https://esnaps.hud.gov/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1200" b="1" dirty="0">
                          <a:effectLst/>
                          <a:latin typeface="Franklin Gothic Book" panose="020B0503020102020204" pitchFamily="34" charset="0"/>
                          <a:ea typeface="Calibri" panose="020F0502020204030204" pitchFamily="34" charset="0"/>
                          <a:cs typeface="Times New Roman" panose="02020603050405020304" pitchFamily="18" charset="0"/>
                        </a:rPr>
                        <a:t> THURSDAY 9/28/2023 BY 8:00PM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696183"/>
                  </a:ext>
                </a:extLst>
              </a:tr>
            </a:tbl>
          </a:graphicData>
        </a:graphic>
      </p:graphicFrame>
    </p:spTree>
    <p:extLst>
      <p:ext uri="{BB962C8B-B14F-4D97-AF65-F5344CB8AC3E}">
        <p14:creationId xmlns:p14="http://schemas.microsoft.com/office/powerpoint/2010/main" val="136271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9B7C8"/>
                </a:solidFill>
              </a:rPr>
              <a:t>What’s Next? </a:t>
            </a:r>
            <a:endParaRPr lang="en-US" dirty="0">
              <a:solidFill>
                <a:srgbClr val="69B7C8"/>
              </a:solidFill>
            </a:endParaRPr>
          </a:p>
        </p:txBody>
      </p:sp>
      <p:sp>
        <p:nvSpPr>
          <p:cNvPr id="2" name="Content Placeholder 1"/>
          <p:cNvSpPr>
            <a:spLocks noGrp="1"/>
          </p:cNvSpPr>
          <p:nvPr>
            <p:ph sz="quarter" idx="1"/>
          </p:nvPr>
        </p:nvSpPr>
        <p:spPr/>
        <p:txBody>
          <a:bodyPr/>
          <a:lstStyle/>
          <a:p>
            <a:pPr>
              <a:buClr>
                <a:schemeClr val="bg1"/>
              </a:buClr>
            </a:pPr>
            <a:r>
              <a:rPr lang="en-US" sz="4000" dirty="0" smtClean="0">
                <a:solidFill>
                  <a:schemeClr val="bg1"/>
                </a:solidFill>
              </a:rPr>
              <a:t>Identify </a:t>
            </a:r>
            <a:r>
              <a:rPr lang="en-US" sz="4000" dirty="0">
                <a:solidFill>
                  <a:schemeClr val="bg1"/>
                </a:solidFill>
              </a:rPr>
              <a:t>strategic </a:t>
            </a:r>
            <a:r>
              <a:rPr lang="en-US" sz="4000" dirty="0" smtClean="0">
                <a:solidFill>
                  <a:schemeClr val="bg1"/>
                </a:solidFill>
              </a:rPr>
              <a:t>ways </a:t>
            </a:r>
            <a:r>
              <a:rPr lang="en-US" sz="4000" dirty="0">
                <a:solidFill>
                  <a:schemeClr val="bg1"/>
                </a:solidFill>
              </a:rPr>
              <a:t>to address gaps in the </a:t>
            </a:r>
            <a:r>
              <a:rPr lang="en-US" sz="4000" dirty="0" smtClean="0">
                <a:solidFill>
                  <a:schemeClr val="bg1"/>
                </a:solidFill>
              </a:rPr>
              <a:t>community throughout all funding streams</a:t>
            </a:r>
            <a:r>
              <a:rPr lang="en-US" sz="4000" dirty="0" smtClean="0">
                <a:solidFill>
                  <a:schemeClr val="bg1"/>
                </a:solidFill>
              </a:rPr>
              <a:t>.</a:t>
            </a:r>
          </a:p>
          <a:p>
            <a:pPr marL="0" indent="0">
              <a:buClr>
                <a:schemeClr val="bg1"/>
              </a:buClr>
              <a:buNone/>
            </a:pPr>
            <a:endParaRPr lang="en-US" sz="4000" dirty="0" smtClean="0">
              <a:solidFill>
                <a:schemeClr val="bg1"/>
              </a:solidFill>
            </a:endParaRPr>
          </a:p>
          <a:p>
            <a:pPr>
              <a:buClr>
                <a:schemeClr val="bg1"/>
              </a:buClr>
            </a:pPr>
            <a:r>
              <a:rPr lang="en-US" sz="4000" dirty="0" smtClean="0">
                <a:solidFill>
                  <a:schemeClr val="bg1"/>
                </a:solidFill>
              </a:rPr>
              <a:t>Identify strategic way to increase potential funding opportunities.</a:t>
            </a:r>
            <a:endParaRPr lang="en-US" sz="4000" dirty="0">
              <a:solidFill>
                <a:schemeClr val="bg1"/>
              </a:solidFill>
            </a:endParaRPr>
          </a:p>
          <a:p>
            <a:endParaRPr lang="en-US" dirty="0"/>
          </a:p>
          <a:p>
            <a:endParaRPr lang="en-US" dirty="0"/>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B7C8"/>
                </a:solidFill>
              </a:rPr>
              <a:t>Resource </a:t>
            </a:r>
            <a:r>
              <a:rPr lang="en-US" dirty="0" smtClean="0">
                <a:solidFill>
                  <a:srgbClr val="69B7C8"/>
                </a:solidFill>
              </a:rPr>
              <a:t>Information</a:t>
            </a:r>
            <a:endParaRPr lang="en-US" dirty="0">
              <a:solidFill>
                <a:srgbClr val="69B7C8"/>
              </a:solidFill>
            </a:endParaRPr>
          </a:p>
        </p:txBody>
      </p:sp>
      <p:sp>
        <p:nvSpPr>
          <p:cNvPr id="2" name="Content Placeholder 1"/>
          <p:cNvSpPr>
            <a:spLocks noGrp="1"/>
          </p:cNvSpPr>
          <p:nvPr>
            <p:ph sz="quarter" idx="1"/>
          </p:nvPr>
        </p:nvSpPr>
        <p:spPr/>
        <p:txBody>
          <a:bodyPr>
            <a:normAutofit lnSpcReduction="10000"/>
          </a:bodyPr>
          <a:lstStyle/>
          <a:p>
            <a:r>
              <a:rPr lang="en-US" dirty="0" smtClean="0">
                <a:solidFill>
                  <a:schemeClr val="bg1"/>
                </a:solidFill>
              </a:rPr>
              <a:t>Visit the </a:t>
            </a:r>
            <a:r>
              <a:rPr lang="en-US" dirty="0" smtClean="0">
                <a:solidFill>
                  <a:schemeClr val="bg1"/>
                </a:solidFill>
                <a:hlinkClick r:id="rId2"/>
              </a:rPr>
              <a:t>CoC NOFA page on the St. Johns County CoC website </a:t>
            </a:r>
            <a:r>
              <a:rPr lang="en-US" dirty="0" smtClean="0">
                <a:solidFill>
                  <a:schemeClr val="bg1"/>
                </a:solidFill>
              </a:rPr>
              <a:t>for:</a:t>
            </a:r>
            <a:endParaRPr lang="en-US" dirty="0">
              <a:solidFill>
                <a:schemeClr val="bg1"/>
              </a:solidFill>
            </a:endParaRPr>
          </a:p>
          <a:p>
            <a:pPr lvl="1"/>
            <a:r>
              <a:rPr lang="en-US" sz="2000" dirty="0" smtClean="0">
                <a:solidFill>
                  <a:schemeClr val="bg1"/>
                </a:solidFill>
              </a:rPr>
              <a:t>Scoring</a:t>
            </a:r>
            <a:r>
              <a:rPr lang="en-US" sz="2000" dirty="0" smtClean="0">
                <a:solidFill>
                  <a:schemeClr val="bg1"/>
                </a:solidFill>
              </a:rPr>
              <a:t>, Rating and Review Procedures</a:t>
            </a:r>
            <a:endParaRPr lang="en-US" sz="2000" dirty="0">
              <a:solidFill>
                <a:schemeClr val="bg1"/>
              </a:solidFill>
            </a:endParaRPr>
          </a:p>
          <a:p>
            <a:pPr lvl="1"/>
            <a:r>
              <a:rPr lang="en-US" sz="2000" dirty="0" smtClean="0">
                <a:solidFill>
                  <a:schemeClr val="bg1"/>
                </a:solidFill>
              </a:rPr>
              <a:t>Instructions for Submission of Project Applications</a:t>
            </a:r>
            <a:endParaRPr lang="en-US" sz="2000" dirty="0">
              <a:solidFill>
                <a:schemeClr val="bg1"/>
              </a:solidFill>
            </a:endParaRPr>
          </a:p>
          <a:p>
            <a:pPr lvl="1"/>
            <a:r>
              <a:rPr lang="en-US" sz="2000" dirty="0" smtClean="0">
                <a:solidFill>
                  <a:schemeClr val="bg1"/>
                </a:solidFill>
              </a:rPr>
              <a:t>Score Cards &amp; Supplemental Questions</a:t>
            </a:r>
          </a:p>
          <a:p>
            <a:pPr lvl="1"/>
            <a:r>
              <a:rPr lang="en-US" sz="2000" dirty="0" smtClean="0">
                <a:solidFill>
                  <a:schemeClr val="bg1"/>
                </a:solidFill>
              </a:rPr>
              <a:t>Timeline</a:t>
            </a:r>
          </a:p>
          <a:p>
            <a:pPr lvl="1"/>
            <a:r>
              <a:rPr lang="en-US" sz="2000" dirty="0" smtClean="0">
                <a:solidFill>
                  <a:schemeClr val="bg1"/>
                </a:solidFill>
              </a:rPr>
              <a:t>PowerPoint Presentation</a:t>
            </a:r>
          </a:p>
          <a:p>
            <a:pPr lvl="1"/>
            <a:endParaRPr lang="en-US" sz="2000" dirty="0" smtClean="0">
              <a:solidFill>
                <a:schemeClr val="bg1"/>
              </a:solidFill>
            </a:endParaRPr>
          </a:p>
          <a:p>
            <a:r>
              <a:rPr lang="en-US" dirty="0" smtClean="0">
                <a:solidFill>
                  <a:schemeClr val="bg1"/>
                </a:solidFill>
              </a:rPr>
              <a:t>For ARD reports, detailed instructions and navigational Guides visit the </a:t>
            </a:r>
            <a:r>
              <a:rPr lang="en-US" dirty="0" smtClean="0">
                <a:solidFill>
                  <a:schemeClr val="bg1"/>
                </a:solidFill>
                <a:hlinkClick r:id="rId3"/>
              </a:rPr>
              <a:t>HUD CoC Program </a:t>
            </a:r>
            <a:r>
              <a:rPr lang="en-US" dirty="0" smtClean="0">
                <a:solidFill>
                  <a:schemeClr val="bg1"/>
                </a:solidFill>
                <a:hlinkClick r:id="rId3"/>
              </a:rPr>
              <a:t>page</a:t>
            </a:r>
            <a:endParaRPr lang="en-US" dirty="0" smtClean="0">
              <a:solidFill>
                <a:schemeClr val="bg1"/>
              </a:solidFill>
            </a:endParaRPr>
          </a:p>
          <a:p>
            <a:endParaRPr lang="en-US" dirty="0" smtClean="0">
              <a:solidFill>
                <a:schemeClr val="bg1"/>
              </a:solidFill>
            </a:endParaRPr>
          </a:p>
          <a:p>
            <a:r>
              <a:rPr lang="en-US" dirty="0" smtClean="0">
                <a:solidFill>
                  <a:schemeClr val="bg1"/>
                </a:solidFill>
              </a:rPr>
              <a:t>Questions regarding </a:t>
            </a:r>
            <a:r>
              <a:rPr lang="en-US" dirty="0" smtClean="0">
                <a:solidFill>
                  <a:schemeClr val="bg1"/>
                </a:solidFill>
              </a:rPr>
              <a:t>NOFO</a:t>
            </a:r>
            <a:r>
              <a:rPr lang="en-US" dirty="0" smtClean="0">
                <a:solidFill>
                  <a:schemeClr val="bg1"/>
                </a:solidFill>
              </a:rPr>
              <a:t> </a:t>
            </a:r>
            <a:r>
              <a:rPr lang="en-US" dirty="0" smtClean="0">
                <a:solidFill>
                  <a:schemeClr val="bg1"/>
                </a:solidFill>
                <a:hlinkClick r:id="rId4"/>
              </a:rPr>
              <a:t>Casey.Bridges</a:t>
            </a:r>
            <a:r>
              <a:rPr lang="en-US" dirty="0" smtClean="0">
                <a:solidFill>
                  <a:schemeClr val="bg1"/>
                </a:solidFill>
                <a:hlinkClick r:id="rId4"/>
              </a:rPr>
              <a:t>@flaglerhealth.org</a:t>
            </a:r>
            <a:r>
              <a:rPr lang="en-US" dirty="0">
                <a:solidFill>
                  <a:schemeClr val="bg1"/>
                </a:solidFill>
              </a:rPr>
              <a:t> </a:t>
            </a:r>
            <a:r>
              <a:rPr lang="en-US" dirty="0" smtClean="0">
                <a:solidFill>
                  <a:schemeClr val="bg1"/>
                </a:solidFill>
              </a:rPr>
              <a:t>and/or </a:t>
            </a:r>
            <a:r>
              <a:rPr lang="en-US" dirty="0" smtClean="0">
                <a:solidFill>
                  <a:schemeClr val="bg1"/>
                </a:solidFill>
                <a:hlinkClick r:id="rId5"/>
              </a:rPr>
              <a:t>Anita.Daniel@flaglerhealth.org </a:t>
            </a:r>
            <a:endParaRPr lang="en-US" dirty="0" smtClean="0">
              <a:solidFill>
                <a:schemeClr val="bg1"/>
              </a:solidFill>
            </a:endParaRPr>
          </a:p>
        </p:txBody>
      </p:sp>
    </p:spTree>
    <p:extLst>
      <p:ext uri="{BB962C8B-B14F-4D97-AF65-F5344CB8AC3E}">
        <p14:creationId xmlns:p14="http://schemas.microsoft.com/office/powerpoint/2010/main" val="198097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69B7C8"/>
                </a:solidFill>
              </a:rPr>
              <a:t>Mission Statement</a:t>
            </a:r>
          </a:p>
        </p:txBody>
      </p:sp>
      <p:sp>
        <p:nvSpPr>
          <p:cNvPr id="2" name="Content Placeholder 1"/>
          <p:cNvSpPr>
            <a:spLocks noGrp="1"/>
          </p:cNvSpPr>
          <p:nvPr>
            <p:ph sz="quarter" idx="1"/>
          </p:nvPr>
        </p:nvSpPr>
        <p:spPr>
          <a:xfrm>
            <a:off x="1219200" y="1447800"/>
            <a:ext cx="10363200" cy="1551432"/>
          </a:xfrm>
        </p:spPr>
        <p:txBody>
          <a:bodyPr>
            <a:normAutofit/>
          </a:bodyPr>
          <a:lstStyle/>
          <a:p>
            <a:pPr>
              <a:buClr>
                <a:schemeClr val="bg1"/>
              </a:buClr>
            </a:pPr>
            <a:r>
              <a:rPr lang="en-US" sz="2800" dirty="0" smtClean="0">
                <a:solidFill>
                  <a:schemeClr val="bg1"/>
                </a:solidFill>
              </a:rPr>
              <a:t>The Continuum of Care leads the effort to prevent and end homelessness, bringing together resources and partnerships to make homelessness rare, brief, and one time. </a:t>
            </a:r>
          </a:p>
          <a:p>
            <a:pPr marL="0" indent="0">
              <a:buNone/>
            </a:pPr>
            <a:endParaRPr lang="en-US" sz="2800" dirty="0"/>
          </a:p>
        </p:txBody>
      </p:sp>
      <p:sp>
        <p:nvSpPr>
          <p:cNvPr id="7" name="Title 2"/>
          <p:cNvSpPr txBox="1">
            <a:spLocks/>
          </p:cNvSpPr>
          <p:nvPr/>
        </p:nvSpPr>
        <p:spPr>
          <a:xfrm>
            <a:off x="1219200" y="3195828"/>
            <a:ext cx="103632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solidFill>
                  <a:srgbClr val="69B7C8"/>
                </a:solidFill>
              </a:rPr>
              <a:t>Vision</a:t>
            </a:r>
            <a:endParaRPr lang="en-US" dirty="0">
              <a:solidFill>
                <a:srgbClr val="69B7C8"/>
              </a:solidFill>
            </a:endParaRPr>
          </a:p>
        </p:txBody>
      </p:sp>
      <p:sp>
        <p:nvSpPr>
          <p:cNvPr id="8" name="Content Placeholder 1"/>
          <p:cNvSpPr txBox="1">
            <a:spLocks/>
          </p:cNvSpPr>
          <p:nvPr/>
        </p:nvSpPr>
        <p:spPr>
          <a:xfrm>
            <a:off x="1219200" y="4535424"/>
            <a:ext cx="10363200" cy="1551432"/>
          </a:xfrm>
          <a:prstGeom prst="rect">
            <a:avLst/>
          </a:prstGeom>
        </p:spPr>
        <p:txBody>
          <a:bodyPr vert="horz">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a:lstStyle>
          <a:p>
            <a:pPr>
              <a:buClr>
                <a:schemeClr val="bg1"/>
              </a:buClr>
            </a:pPr>
            <a:r>
              <a:rPr lang="en-US" sz="2800" dirty="0" smtClean="0">
                <a:solidFill>
                  <a:schemeClr val="bg1"/>
                </a:solidFill>
              </a:rPr>
              <a:t>Believing that </a:t>
            </a:r>
            <a:r>
              <a:rPr lang="en-US" sz="2800" dirty="0">
                <a:solidFill>
                  <a:schemeClr val="bg1"/>
                </a:solidFill>
              </a:rPr>
              <a:t>housing is a human </a:t>
            </a:r>
            <a:r>
              <a:rPr lang="en-US" sz="2800" dirty="0" smtClean="0">
                <a:solidFill>
                  <a:schemeClr val="bg1"/>
                </a:solidFill>
              </a:rPr>
              <a:t>right. </a:t>
            </a:r>
            <a:r>
              <a:rPr lang="en-US" sz="2800" dirty="0">
                <a:solidFill>
                  <a:schemeClr val="bg1"/>
                </a:solidFill>
              </a:rPr>
              <a:t>W</a:t>
            </a:r>
            <a:r>
              <a:rPr lang="en-US" sz="2800" dirty="0" smtClean="0">
                <a:solidFill>
                  <a:schemeClr val="bg1"/>
                </a:solidFill>
              </a:rPr>
              <a:t>e </a:t>
            </a:r>
            <a:r>
              <a:rPr lang="en-US" sz="2800" dirty="0">
                <a:solidFill>
                  <a:schemeClr val="bg1"/>
                </a:solidFill>
              </a:rPr>
              <a:t>envision a community where all people have access to safe, stable, and affordable housing. </a:t>
            </a:r>
          </a:p>
          <a:p>
            <a:pPr marL="0" indent="0">
              <a:buFont typeface="Wingdings 2"/>
              <a:buNone/>
            </a:pPr>
            <a:endParaRPr lang="en-US" sz="2800" dirty="0"/>
          </a:p>
        </p:txBody>
      </p:sp>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9B7C8"/>
                </a:solidFill>
              </a:rPr>
              <a:t>What is the CoC Program Competition?</a:t>
            </a:r>
            <a:endParaRPr lang="en-US" dirty="0">
              <a:solidFill>
                <a:srgbClr val="69B7C8"/>
              </a:solidFill>
            </a:endParaRPr>
          </a:p>
        </p:txBody>
      </p:sp>
      <p:sp>
        <p:nvSpPr>
          <p:cNvPr id="2" name="Content Placeholder 1"/>
          <p:cNvSpPr>
            <a:spLocks noGrp="1"/>
          </p:cNvSpPr>
          <p:nvPr>
            <p:ph sz="quarter" idx="1"/>
          </p:nvPr>
        </p:nvSpPr>
        <p:spPr/>
        <p:txBody>
          <a:bodyPr>
            <a:normAutofit lnSpcReduction="10000"/>
          </a:bodyPr>
          <a:lstStyle/>
          <a:p>
            <a:pPr>
              <a:buClr>
                <a:schemeClr val="bg1"/>
              </a:buClr>
            </a:pPr>
            <a:r>
              <a:rPr lang="en-US" dirty="0" smtClean="0">
                <a:solidFill>
                  <a:schemeClr val="bg1"/>
                </a:solidFill>
              </a:rPr>
              <a:t>The Continuum of Care (CoC) Program, promotes a community-wide commitment to the goal of ending homelessness.</a:t>
            </a:r>
          </a:p>
          <a:p>
            <a:pPr>
              <a:buClr>
                <a:schemeClr val="bg1"/>
              </a:buClr>
            </a:pPr>
            <a:r>
              <a:rPr lang="en-US" dirty="0" smtClean="0">
                <a:solidFill>
                  <a:schemeClr val="bg1"/>
                </a:solidFill>
              </a:rPr>
              <a:t>Each year, there is a Notice of Funding </a:t>
            </a:r>
            <a:r>
              <a:rPr lang="en-US" dirty="0">
                <a:solidFill>
                  <a:schemeClr val="bg1"/>
                </a:solidFill>
              </a:rPr>
              <a:t>O</a:t>
            </a:r>
            <a:r>
              <a:rPr lang="en-US" dirty="0" smtClean="0">
                <a:solidFill>
                  <a:schemeClr val="bg1"/>
                </a:solidFill>
              </a:rPr>
              <a:t>pportunity (NOFO) which is made available by The U.S. Department of Housing and Urban Development (HUD).</a:t>
            </a:r>
            <a:r>
              <a:rPr lang="en-US" dirty="0">
                <a:solidFill>
                  <a:schemeClr val="bg1"/>
                </a:solidFill>
              </a:rPr>
              <a:t> </a:t>
            </a:r>
            <a:r>
              <a:rPr lang="en-US" dirty="0" smtClean="0">
                <a:solidFill>
                  <a:schemeClr val="bg1"/>
                </a:solidFill>
              </a:rPr>
              <a:t>Local </a:t>
            </a:r>
            <a:r>
              <a:rPr lang="en-US" dirty="0" err="1" smtClean="0">
                <a:solidFill>
                  <a:schemeClr val="bg1"/>
                </a:solidFill>
              </a:rPr>
              <a:t>CoCs</a:t>
            </a:r>
            <a:r>
              <a:rPr lang="en-US" dirty="0" smtClean="0">
                <a:solidFill>
                  <a:schemeClr val="bg1"/>
                </a:solidFill>
              </a:rPr>
              <a:t> compete nationally to access federal funds. HUD requires the Collaborative Applicant to complete a consolidated application </a:t>
            </a:r>
            <a:r>
              <a:rPr lang="en-US" dirty="0">
                <a:solidFill>
                  <a:schemeClr val="bg1"/>
                </a:solidFill>
              </a:rPr>
              <a:t>on behalf of the </a:t>
            </a:r>
            <a:r>
              <a:rPr lang="en-US" dirty="0" smtClean="0">
                <a:solidFill>
                  <a:schemeClr val="bg1"/>
                </a:solidFill>
              </a:rPr>
              <a:t>housing programs and service providers </a:t>
            </a:r>
            <a:r>
              <a:rPr lang="en-US" dirty="0">
                <a:solidFill>
                  <a:schemeClr val="bg1"/>
                </a:solidFill>
              </a:rPr>
              <a:t>in their CoC.  </a:t>
            </a:r>
          </a:p>
          <a:p>
            <a:pPr>
              <a:buClr>
                <a:schemeClr val="bg1"/>
              </a:buClr>
            </a:pPr>
            <a:r>
              <a:rPr lang="en-US" dirty="0" smtClean="0">
                <a:solidFill>
                  <a:schemeClr val="bg1"/>
                </a:solidFill>
              </a:rPr>
              <a:t>Flagler Hospital, and it’s role as the Collaborative Applicant, will respond to the annual competition and will release a local competition for project applications.</a:t>
            </a:r>
            <a:endParaRPr lang="en-US" dirty="0">
              <a:solidFill>
                <a:schemeClr val="bg1"/>
              </a:solidFill>
            </a:endParaRPr>
          </a:p>
        </p:txBody>
      </p:sp>
    </p:spTree>
    <p:extLst>
      <p:ext uri="{BB962C8B-B14F-4D97-AF65-F5344CB8AC3E}">
        <p14:creationId xmlns:p14="http://schemas.microsoft.com/office/powerpoint/2010/main" val="76202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9B7C8"/>
                </a:solidFill>
              </a:rPr>
              <a:t>Funding Availability</a:t>
            </a:r>
            <a:endParaRPr lang="en-US" dirty="0">
              <a:solidFill>
                <a:srgbClr val="69B7C8"/>
              </a:solidFill>
            </a:endParaRPr>
          </a:p>
        </p:txBody>
      </p:sp>
      <p:sp>
        <p:nvSpPr>
          <p:cNvPr id="2" name="Content Placeholder 1"/>
          <p:cNvSpPr>
            <a:spLocks noGrp="1"/>
          </p:cNvSpPr>
          <p:nvPr>
            <p:ph sz="quarter" idx="1"/>
          </p:nvPr>
        </p:nvSpPr>
        <p:spPr/>
        <p:txBody>
          <a:bodyPr>
            <a:normAutofit lnSpcReduction="10000"/>
          </a:bodyPr>
          <a:lstStyle/>
          <a:p>
            <a:pPr>
              <a:buClr>
                <a:schemeClr val="bg1"/>
              </a:buClr>
            </a:pPr>
            <a:r>
              <a:rPr lang="en-US" dirty="0" smtClean="0">
                <a:solidFill>
                  <a:schemeClr val="bg1"/>
                </a:solidFill>
              </a:rPr>
              <a:t>The Annual Renewal Demand (ARD) for St. Johns County CoC is based on last year’s awarded projects. The FY </a:t>
            </a:r>
            <a:r>
              <a:rPr lang="en-US" dirty="0" smtClean="0">
                <a:solidFill>
                  <a:schemeClr val="bg1"/>
                </a:solidFill>
              </a:rPr>
              <a:t>2023 </a:t>
            </a:r>
            <a:r>
              <a:rPr lang="en-US" dirty="0" smtClean="0">
                <a:solidFill>
                  <a:schemeClr val="bg1"/>
                </a:solidFill>
              </a:rPr>
              <a:t>competition has an ARD of </a:t>
            </a:r>
            <a:r>
              <a:rPr lang="en-US" dirty="0" smtClean="0">
                <a:solidFill>
                  <a:schemeClr val="bg1"/>
                </a:solidFill>
              </a:rPr>
              <a:t>$</a:t>
            </a:r>
            <a:r>
              <a:rPr lang="en-US" b="1" dirty="0">
                <a:solidFill>
                  <a:schemeClr val="bg1"/>
                </a:solidFill>
              </a:rPr>
              <a:t>186,447</a:t>
            </a:r>
            <a:r>
              <a:rPr lang="en-US" b="1" dirty="0" smtClean="0">
                <a:solidFill>
                  <a:srgbClr val="1D6975"/>
                </a:solidFill>
              </a:rPr>
              <a:t> </a:t>
            </a:r>
            <a:r>
              <a:rPr lang="en-US" dirty="0" smtClean="0">
                <a:solidFill>
                  <a:schemeClr val="bg1"/>
                </a:solidFill>
              </a:rPr>
              <a:t>available for eligible applicants.</a:t>
            </a:r>
          </a:p>
          <a:p>
            <a:pPr>
              <a:buClr>
                <a:schemeClr val="bg1"/>
              </a:buClr>
            </a:pPr>
            <a:r>
              <a:rPr lang="en-US" dirty="0" smtClean="0">
                <a:solidFill>
                  <a:schemeClr val="bg1"/>
                </a:solidFill>
              </a:rPr>
              <a:t>HUD also establishes bonus opportunities to increase the ARD each year.  This year our ARD has increased by </a:t>
            </a:r>
            <a:r>
              <a:rPr lang="en-US" dirty="0" smtClean="0">
                <a:solidFill>
                  <a:schemeClr val="bg1"/>
                </a:solidFill>
              </a:rPr>
              <a:t>$</a:t>
            </a:r>
            <a:r>
              <a:rPr lang="en-US" b="1" dirty="0" smtClean="0">
                <a:solidFill>
                  <a:schemeClr val="bg1"/>
                </a:solidFill>
              </a:rPr>
              <a:t>17,806</a:t>
            </a:r>
            <a:r>
              <a:rPr lang="en-US" dirty="0" smtClean="0">
                <a:solidFill>
                  <a:schemeClr val="bg1"/>
                </a:solidFill>
              </a:rPr>
              <a:t>.</a:t>
            </a:r>
            <a:endParaRPr lang="en-US" dirty="0" smtClean="0">
              <a:solidFill>
                <a:schemeClr val="bg1"/>
              </a:solidFill>
            </a:endParaRPr>
          </a:p>
          <a:p>
            <a:pPr>
              <a:buClr>
                <a:schemeClr val="bg1"/>
              </a:buClr>
            </a:pPr>
            <a:r>
              <a:rPr lang="en-US" dirty="0" smtClean="0">
                <a:solidFill>
                  <a:schemeClr val="bg1"/>
                </a:solidFill>
              </a:rPr>
              <a:t>FY </a:t>
            </a:r>
            <a:r>
              <a:rPr lang="en-US" dirty="0" smtClean="0">
                <a:solidFill>
                  <a:schemeClr val="bg1"/>
                </a:solidFill>
              </a:rPr>
              <a:t>2023 </a:t>
            </a:r>
            <a:r>
              <a:rPr lang="en-US" dirty="0" smtClean="0">
                <a:solidFill>
                  <a:schemeClr val="bg1"/>
                </a:solidFill>
              </a:rPr>
              <a:t>competition has an available CoC Bonus of </a:t>
            </a:r>
            <a:r>
              <a:rPr lang="en-US" dirty="0" smtClean="0">
                <a:solidFill>
                  <a:schemeClr val="bg1"/>
                </a:solidFill>
              </a:rPr>
              <a:t>$</a:t>
            </a:r>
            <a:r>
              <a:rPr lang="en-US" b="1" dirty="0" smtClean="0">
                <a:solidFill>
                  <a:schemeClr val="bg1"/>
                </a:solidFill>
              </a:rPr>
              <a:t>29,259</a:t>
            </a:r>
            <a:r>
              <a:rPr lang="en-US" b="1" dirty="0" smtClean="0">
                <a:solidFill>
                  <a:schemeClr val="bg1"/>
                </a:solidFill>
              </a:rPr>
              <a:t> </a:t>
            </a:r>
            <a:r>
              <a:rPr lang="en-US" dirty="0" smtClean="0">
                <a:solidFill>
                  <a:schemeClr val="bg1"/>
                </a:solidFill>
              </a:rPr>
              <a:t>and a DV Bonus of $</a:t>
            </a:r>
            <a:r>
              <a:rPr lang="en-US" b="1" dirty="0" smtClean="0">
                <a:solidFill>
                  <a:schemeClr val="bg1"/>
                </a:solidFill>
              </a:rPr>
              <a:t>50,000</a:t>
            </a:r>
            <a:r>
              <a:rPr lang="en-US" dirty="0" smtClean="0">
                <a:solidFill>
                  <a:schemeClr val="bg1"/>
                </a:solidFill>
              </a:rPr>
              <a:t>.</a:t>
            </a:r>
          </a:p>
          <a:p>
            <a:pPr>
              <a:buClr>
                <a:schemeClr val="bg1"/>
              </a:buClr>
            </a:pPr>
            <a:r>
              <a:rPr lang="en-US" dirty="0" smtClean="0">
                <a:solidFill>
                  <a:schemeClr val="bg1"/>
                </a:solidFill>
              </a:rPr>
              <a:t>This means that there is potential to increase the ARD for </a:t>
            </a:r>
            <a:r>
              <a:rPr lang="en-US" dirty="0" smtClean="0">
                <a:solidFill>
                  <a:schemeClr val="bg1"/>
                </a:solidFill>
              </a:rPr>
              <a:t>2024 as well.</a:t>
            </a:r>
            <a:endParaRPr lang="en-US" dirty="0" smtClean="0">
              <a:solidFill>
                <a:schemeClr val="bg1"/>
              </a:solidFill>
            </a:endParaRPr>
          </a:p>
          <a:p>
            <a:pPr>
              <a:buClr>
                <a:schemeClr val="bg1"/>
              </a:buClr>
            </a:pPr>
            <a:r>
              <a:rPr lang="en-US" dirty="0" smtClean="0">
                <a:solidFill>
                  <a:schemeClr val="bg1"/>
                </a:solidFill>
              </a:rPr>
              <a:t>The Collaborative Applicant will have the opportunity to apply for CoC planning dollars </a:t>
            </a:r>
            <a:r>
              <a:rPr lang="en-US" dirty="0" smtClean="0">
                <a:solidFill>
                  <a:schemeClr val="bg1"/>
                </a:solidFill>
              </a:rPr>
              <a:t>($</a:t>
            </a:r>
            <a:r>
              <a:rPr lang="en-US" b="1" dirty="0" smtClean="0">
                <a:solidFill>
                  <a:schemeClr val="bg1"/>
                </a:solidFill>
              </a:rPr>
              <a:t>50,000</a:t>
            </a:r>
            <a:r>
              <a:rPr lang="en-US" dirty="0" smtClean="0">
                <a:solidFill>
                  <a:schemeClr val="bg1"/>
                </a:solidFill>
              </a:rPr>
              <a:t>) </a:t>
            </a:r>
            <a:r>
              <a:rPr lang="en-US" dirty="0" smtClean="0">
                <a:solidFill>
                  <a:schemeClr val="bg1"/>
                </a:solidFill>
              </a:rPr>
              <a:t>for the activities conducted through this process.</a:t>
            </a:r>
            <a:endParaRPr lang="en-US" dirty="0">
              <a:solidFill>
                <a:schemeClr val="bg1"/>
              </a:solidFill>
            </a:endParaRPr>
          </a:p>
        </p:txBody>
      </p:sp>
    </p:spTree>
    <p:extLst>
      <p:ext uri="{BB962C8B-B14F-4D97-AF65-F5344CB8AC3E}">
        <p14:creationId xmlns:p14="http://schemas.microsoft.com/office/powerpoint/2010/main" val="249166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464" y="448056"/>
            <a:ext cx="11631168" cy="722694"/>
          </a:xfrm>
        </p:spPr>
        <p:txBody>
          <a:bodyPr>
            <a:normAutofit fontScale="90000"/>
          </a:bodyPr>
          <a:lstStyle/>
          <a:p>
            <a:r>
              <a:rPr lang="en-US" dirty="0" smtClean="0">
                <a:solidFill>
                  <a:srgbClr val="69B7C8"/>
                </a:solidFill>
              </a:rPr>
              <a:t>What type of applications are included in the competition?</a:t>
            </a:r>
            <a:endParaRPr lang="en-US" dirty="0">
              <a:solidFill>
                <a:srgbClr val="69B7C8"/>
              </a:solidFill>
            </a:endParaRPr>
          </a:p>
        </p:txBody>
      </p:sp>
      <p:sp>
        <p:nvSpPr>
          <p:cNvPr id="3" name="Content Placeholder 2"/>
          <p:cNvSpPr>
            <a:spLocks noGrp="1"/>
          </p:cNvSpPr>
          <p:nvPr>
            <p:ph sz="quarter" idx="1"/>
          </p:nvPr>
        </p:nvSpPr>
        <p:spPr>
          <a:xfrm>
            <a:off x="830363" y="1347216"/>
            <a:ext cx="10363200" cy="4572000"/>
          </a:xfrm>
        </p:spPr>
        <p:txBody>
          <a:bodyPr/>
          <a:lstStyle/>
          <a:p>
            <a:pPr>
              <a:buClr>
                <a:schemeClr val="bg1"/>
              </a:buClr>
            </a:pPr>
            <a:r>
              <a:rPr lang="en-US" dirty="0" smtClean="0">
                <a:solidFill>
                  <a:schemeClr val="bg1"/>
                </a:solidFill>
              </a:rPr>
              <a:t>Renewal projects</a:t>
            </a:r>
          </a:p>
          <a:p>
            <a:pPr>
              <a:buClr>
                <a:schemeClr val="bg1"/>
              </a:buClr>
            </a:pPr>
            <a:r>
              <a:rPr lang="en-US" dirty="0" smtClean="0">
                <a:solidFill>
                  <a:schemeClr val="bg1"/>
                </a:solidFill>
              </a:rPr>
              <a:t>New </a:t>
            </a:r>
            <a:r>
              <a:rPr lang="en-US" dirty="0">
                <a:solidFill>
                  <a:schemeClr val="bg1"/>
                </a:solidFill>
              </a:rPr>
              <a:t>projects through reallocation or CoC bonus </a:t>
            </a:r>
            <a:r>
              <a:rPr lang="en-US" dirty="0" smtClean="0">
                <a:solidFill>
                  <a:schemeClr val="bg1"/>
                </a:solidFill>
              </a:rPr>
              <a:t>(or </a:t>
            </a:r>
            <a:r>
              <a:rPr lang="en-US" dirty="0">
                <a:solidFill>
                  <a:schemeClr val="bg1"/>
                </a:solidFill>
              </a:rPr>
              <a:t>a combination of the </a:t>
            </a:r>
            <a:r>
              <a:rPr lang="en-US" dirty="0" smtClean="0">
                <a:solidFill>
                  <a:schemeClr val="bg1"/>
                </a:solidFill>
              </a:rPr>
              <a:t>two)</a:t>
            </a:r>
          </a:p>
          <a:p>
            <a:pPr>
              <a:buClr>
                <a:schemeClr val="bg1"/>
              </a:buClr>
            </a:pPr>
            <a:r>
              <a:rPr lang="en-US" dirty="0" smtClean="0">
                <a:solidFill>
                  <a:schemeClr val="bg1"/>
                </a:solidFill>
              </a:rPr>
              <a:t>New projects through DV bonus</a:t>
            </a:r>
          </a:p>
          <a:p>
            <a:pPr marL="0" indent="0">
              <a:buNone/>
            </a:pPr>
            <a:endParaRPr lang="en-US" dirty="0" smtClean="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85018010"/>
              </p:ext>
            </p:extLst>
          </p:nvPr>
        </p:nvGraphicFramePr>
        <p:xfrm>
          <a:off x="830363" y="3562213"/>
          <a:ext cx="10537370" cy="2392680"/>
        </p:xfrm>
        <a:graphic>
          <a:graphicData uri="http://schemas.openxmlformats.org/drawingml/2006/table">
            <a:tbl>
              <a:tblPr firstRow="1" bandRow="1">
                <a:tableStyleId>{21E4AEA4-8DFA-4A89-87EB-49C32662AFE0}</a:tableStyleId>
              </a:tblPr>
              <a:tblGrid>
                <a:gridCol w="2242954">
                  <a:extLst>
                    <a:ext uri="{9D8B030D-6E8A-4147-A177-3AD203B41FA5}">
                      <a16:colId xmlns:a16="http://schemas.microsoft.com/office/drawing/2014/main" val="1087229358"/>
                    </a:ext>
                  </a:extLst>
                </a:gridCol>
                <a:gridCol w="4253639">
                  <a:extLst>
                    <a:ext uri="{9D8B030D-6E8A-4147-A177-3AD203B41FA5}">
                      <a16:colId xmlns:a16="http://schemas.microsoft.com/office/drawing/2014/main" val="846328095"/>
                    </a:ext>
                  </a:extLst>
                </a:gridCol>
                <a:gridCol w="4040777">
                  <a:extLst>
                    <a:ext uri="{9D8B030D-6E8A-4147-A177-3AD203B41FA5}">
                      <a16:colId xmlns:a16="http://schemas.microsoft.com/office/drawing/2014/main" val="3489809726"/>
                    </a:ext>
                  </a:extLst>
                </a:gridCol>
              </a:tblGrid>
              <a:tr h="370840">
                <a:tc>
                  <a:txBody>
                    <a:bodyPr/>
                    <a:lstStyle/>
                    <a:p>
                      <a:r>
                        <a:rPr lang="en-US" dirty="0" smtClean="0"/>
                        <a:t>RENEWAL</a:t>
                      </a:r>
                      <a:endParaRPr lang="en-US" dirty="0"/>
                    </a:p>
                  </a:txBody>
                  <a:tcPr/>
                </a:tc>
                <a:tc>
                  <a:txBody>
                    <a:bodyPr/>
                    <a:lstStyle/>
                    <a:p>
                      <a:r>
                        <a:rPr lang="en-US" dirty="0" smtClean="0"/>
                        <a:t>NEW (reallocation/CoC</a:t>
                      </a:r>
                      <a:r>
                        <a:rPr lang="en-US" baseline="0" dirty="0" smtClean="0"/>
                        <a:t> bonus)</a:t>
                      </a:r>
                      <a:endParaRPr lang="en-US" dirty="0"/>
                    </a:p>
                  </a:txBody>
                  <a:tcPr/>
                </a:tc>
                <a:tc>
                  <a:txBody>
                    <a:bodyPr/>
                    <a:lstStyle/>
                    <a:p>
                      <a:r>
                        <a:rPr lang="en-US" dirty="0" smtClean="0"/>
                        <a:t>NEW (DV bonus)</a:t>
                      </a:r>
                      <a:endParaRPr lang="en-US" dirty="0"/>
                    </a:p>
                  </a:txBody>
                  <a:tcPr/>
                </a:tc>
                <a:extLst>
                  <a:ext uri="{0D108BD9-81ED-4DB2-BD59-A6C34878D82A}">
                    <a16:rowId xmlns:a16="http://schemas.microsoft.com/office/drawing/2014/main" val="3383863423"/>
                  </a:ext>
                </a:extLst>
              </a:tr>
              <a:tr h="370840">
                <a:tc>
                  <a:txBody>
                    <a:bodyPr/>
                    <a:lstStyle/>
                    <a:p>
                      <a:r>
                        <a:rPr lang="en-US" dirty="0" smtClean="0"/>
                        <a:t>HMIS</a:t>
                      </a:r>
                      <a:endParaRPr lang="en-US" sz="1400" dirty="0"/>
                    </a:p>
                  </a:txBody>
                  <a:tcPr/>
                </a:tc>
                <a:tc>
                  <a:txBody>
                    <a:bodyPr/>
                    <a:lstStyle/>
                    <a:p>
                      <a:r>
                        <a:rPr lang="en-US" dirty="0" smtClean="0"/>
                        <a:t>Permanent Housing (PSH &amp; RRH)</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Rapid Rehousing</a:t>
                      </a:r>
                      <a:r>
                        <a:rPr lang="en-US" baseline="0" dirty="0" smtClean="0"/>
                        <a:t> (PH-RRH)</a:t>
                      </a:r>
                      <a:endParaRPr lang="en-US" dirty="0" smtClean="0"/>
                    </a:p>
                  </a:txBody>
                  <a:tcPr/>
                </a:tc>
                <a:extLst>
                  <a:ext uri="{0D108BD9-81ED-4DB2-BD59-A6C34878D82A}">
                    <a16:rowId xmlns:a16="http://schemas.microsoft.com/office/drawing/2014/main" val="1629674204"/>
                  </a:ext>
                </a:extLst>
              </a:tr>
              <a:tr h="370840">
                <a:tc>
                  <a:txBody>
                    <a:bodyPr/>
                    <a:lstStyle/>
                    <a:p>
                      <a:r>
                        <a:rPr lang="en-US" dirty="0" smtClean="0"/>
                        <a:t>SSO-CE</a:t>
                      </a:r>
                      <a:endParaRPr lang="en-US" sz="1400" dirty="0" smtClean="0"/>
                    </a:p>
                  </a:txBody>
                  <a:tcPr/>
                </a:tc>
                <a:tc>
                  <a:txBody>
                    <a:bodyPr/>
                    <a:lstStyle/>
                    <a:p>
                      <a:r>
                        <a:rPr lang="en-US" dirty="0" smtClean="0"/>
                        <a:t>Joint TH and Rapid Rehousing </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Joint TH and Rapid Rehousing </a:t>
                      </a:r>
                    </a:p>
                  </a:txBody>
                  <a:tcPr/>
                </a:tc>
                <a:extLst>
                  <a:ext uri="{0D108BD9-81ED-4DB2-BD59-A6C34878D82A}">
                    <a16:rowId xmlns:a16="http://schemas.microsoft.com/office/drawing/2014/main" val="3077766223"/>
                  </a:ext>
                </a:extLst>
              </a:tr>
              <a:tr h="370840">
                <a:tc>
                  <a:txBody>
                    <a:bodyPr/>
                    <a:lstStyle/>
                    <a:p>
                      <a:r>
                        <a:rPr lang="en-US" dirty="0" smtClean="0"/>
                        <a:t>DV Bonus </a:t>
                      </a:r>
                      <a:r>
                        <a:rPr lang="en-US" dirty="0" smtClean="0"/>
                        <a:t>CE</a:t>
                      </a:r>
                      <a:endParaRPr lang="en-US" sz="1400" dirty="0"/>
                    </a:p>
                  </a:txBody>
                  <a:tcPr/>
                </a:tc>
                <a:tc>
                  <a:txBody>
                    <a:bodyPr/>
                    <a:lstStyle/>
                    <a:p>
                      <a:r>
                        <a:rPr lang="en-US" dirty="0" smtClean="0">
                          <a:solidFill>
                            <a:schemeClr val="tx1"/>
                          </a:solidFill>
                        </a:rPr>
                        <a:t>Supportive</a:t>
                      </a:r>
                      <a:r>
                        <a:rPr lang="en-US" baseline="0" dirty="0" smtClean="0">
                          <a:solidFill>
                            <a:schemeClr val="tx1"/>
                          </a:solidFill>
                        </a:rPr>
                        <a:t> Service Only Coordinated Entry (SSO-CE)</a:t>
                      </a:r>
                      <a:endParaRPr 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Supportive</a:t>
                      </a:r>
                      <a:r>
                        <a:rPr lang="en-US" baseline="0" dirty="0" smtClean="0"/>
                        <a:t> Service Only Coordinated Entry (SSO-CE)</a:t>
                      </a:r>
                      <a:endParaRPr lang="en-US" dirty="0" smtClean="0"/>
                    </a:p>
                  </a:txBody>
                  <a:tcPr/>
                </a:tc>
                <a:extLst>
                  <a:ext uri="{0D108BD9-81ED-4DB2-BD59-A6C34878D82A}">
                    <a16:rowId xmlns:a16="http://schemas.microsoft.com/office/drawing/2014/main" val="1027931699"/>
                  </a:ext>
                </a:extLst>
              </a:tr>
              <a:tr h="370840">
                <a:tc>
                  <a:txBody>
                    <a:bodyPr/>
                    <a:lstStyle/>
                    <a:p>
                      <a:endParaRPr lang="en-US" dirty="0"/>
                    </a:p>
                  </a:txBody>
                  <a:tcPr/>
                </a:tc>
                <a:tc>
                  <a:txBody>
                    <a:bodyPr/>
                    <a:lstStyle/>
                    <a:p>
                      <a:r>
                        <a:rPr lang="en-US" dirty="0" smtClean="0"/>
                        <a:t>HMIS – </a:t>
                      </a:r>
                      <a:r>
                        <a:rPr lang="en-US" sz="1100" i="1" dirty="0" smtClean="0"/>
                        <a:t>(only</a:t>
                      </a:r>
                      <a:r>
                        <a:rPr lang="en-US" sz="1100" i="1" baseline="0" dirty="0" smtClean="0"/>
                        <a:t> available to HMIS lead)</a:t>
                      </a:r>
                      <a:endParaRPr lang="en-US" sz="1100" i="1" dirty="0" smtClean="0"/>
                    </a:p>
                  </a:txBody>
                  <a:tcPr/>
                </a:tc>
                <a:tc>
                  <a:txBody>
                    <a:bodyPr/>
                    <a:lstStyle/>
                    <a:p>
                      <a:endParaRPr lang="en-US" dirty="0"/>
                    </a:p>
                  </a:txBody>
                  <a:tcPr/>
                </a:tc>
                <a:extLst>
                  <a:ext uri="{0D108BD9-81ED-4DB2-BD59-A6C34878D82A}">
                    <a16:rowId xmlns:a16="http://schemas.microsoft.com/office/drawing/2014/main" val="1670682996"/>
                  </a:ext>
                </a:extLst>
              </a:tr>
            </a:tbl>
          </a:graphicData>
        </a:graphic>
      </p:graphicFrame>
    </p:spTree>
    <p:extLst>
      <p:ext uri="{BB962C8B-B14F-4D97-AF65-F5344CB8AC3E}">
        <p14:creationId xmlns:p14="http://schemas.microsoft.com/office/powerpoint/2010/main" val="152095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9B7C8"/>
                </a:solidFill>
              </a:rPr>
              <a:t>Guidelines</a:t>
            </a:r>
            <a:r>
              <a:rPr lang="en-US" dirty="0" smtClean="0">
                <a:solidFill>
                  <a:srgbClr val="1D6975"/>
                </a:solidFill>
              </a:rPr>
              <a:t> </a:t>
            </a:r>
            <a:r>
              <a:rPr lang="en-US" dirty="0" smtClean="0">
                <a:solidFill>
                  <a:srgbClr val="69B7C8"/>
                </a:solidFill>
              </a:rPr>
              <a:t>for</a:t>
            </a:r>
            <a:r>
              <a:rPr lang="en-US" dirty="0" smtClean="0">
                <a:solidFill>
                  <a:srgbClr val="1D6975"/>
                </a:solidFill>
              </a:rPr>
              <a:t> </a:t>
            </a:r>
            <a:r>
              <a:rPr lang="en-US" dirty="0" smtClean="0">
                <a:solidFill>
                  <a:srgbClr val="69B7C8"/>
                </a:solidFill>
              </a:rPr>
              <a:t>Renewing</a:t>
            </a:r>
            <a:r>
              <a:rPr lang="en-US" dirty="0" smtClean="0">
                <a:solidFill>
                  <a:srgbClr val="1D6975"/>
                </a:solidFill>
              </a:rPr>
              <a:t> </a:t>
            </a:r>
            <a:r>
              <a:rPr lang="en-US" dirty="0" smtClean="0">
                <a:solidFill>
                  <a:srgbClr val="69B7C8"/>
                </a:solidFill>
              </a:rPr>
              <a:t>Projects</a:t>
            </a:r>
            <a:endParaRPr lang="en-US" dirty="0">
              <a:solidFill>
                <a:srgbClr val="69B7C8"/>
              </a:solidFill>
            </a:endParaRPr>
          </a:p>
        </p:txBody>
      </p:sp>
      <p:sp>
        <p:nvSpPr>
          <p:cNvPr id="2" name="Content Placeholder 1"/>
          <p:cNvSpPr>
            <a:spLocks noGrp="1"/>
          </p:cNvSpPr>
          <p:nvPr>
            <p:ph sz="quarter" idx="1"/>
          </p:nvPr>
        </p:nvSpPr>
        <p:spPr>
          <a:xfrm>
            <a:off x="1219200" y="1703832"/>
            <a:ext cx="10363200" cy="4572000"/>
          </a:xfrm>
        </p:spPr>
        <p:txBody>
          <a:bodyPr/>
          <a:lstStyle/>
          <a:p>
            <a:pPr>
              <a:buClr>
                <a:schemeClr val="bg1"/>
              </a:buClr>
            </a:pPr>
            <a:r>
              <a:rPr lang="en-US" dirty="0" smtClean="0">
                <a:solidFill>
                  <a:schemeClr val="bg1"/>
                </a:solidFill>
              </a:rPr>
              <a:t>Meet federal eligibility guidelines</a:t>
            </a:r>
          </a:p>
          <a:p>
            <a:pPr>
              <a:buClr>
                <a:schemeClr val="bg1"/>
              </a:buClr>
            </a:pPr>
            <a:r>
              <a:rPr lang="en-US" dirty="0" smtClean="0">
                <a:solidFill>
                  <a:schemeClr val="bg1"/>
                </a:solidFill>
              </a:rPr>
              <a:t>Show a need for continued service</a:t>
            </a:r>
          </a:p>
          <a:p>
            <a:pPr>
              <a:buClr>
                <a:schemeClr val="bg1"/>
              </a:buClr>
            </a:pPr>
            <a:r>
              <a:rPr lang="en-US" dirty="0" smtClean="0">
                <a:solidFill>
                  <a:schemeClr val="bg1"/>
                </a:solidFill>
              </a:rPr>
              <a:t>Show performance in previous year’s scope of work</a:t>
            </a:r>
          </a:p>
          <a:p>
            <a:pPr lvl="1"/>
            <a:endParaRPr lang="en-US" dirty="0"/>
          </a:p>
        </p:txBody>
      </p:sp>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9B7C8"/>
                </a:solidFill>
              </a:rPr>
              <a:t>Guidelines for Reallocating Renewal Projects</a:t>
            </a:r>
            <a:endParaRPr lang="en-US" dirty="0">
              <a:solidFill>
                <a:srgbClr val="69B7C8"/>
              </a:solidFill>
            </a:endParaRPr>
          </a:p>
        </p:txBody>
      </p:sp>
      <p:sp>
        <p:nvSpPr>
          <p:cNvPr id="2" name="Content Placeholder 1"/>
          <p:cNvSpPr>
            <a:spLocks noGrp="1"/>
          </p:cNvSpPr>
          <p:nvPr>
            <p:ph sz="quarter" idx="1"/>
          </p:nvPr>
        </p:nvSpPr>
        <p:spPr>
          <a:xfrm>
            <a:off x="1219200" y="1539240"/>
            <a:ext cx="10363200" cy="4572000"/>
          </a:xfrm>
        </p:spPr>
        <p:txBody>
          <a:bodyPr/>
          <a:lstStyle/>
          <a:p>
            <a:pPr>
              <a:buClr>
                <a:schemeClr val="bg1"/>
              </a:buClr>
            </a:pPr>
            <a:r>
              <a:rPr lang="en-US" dirty="0" smtClean="0">
                <a:solidFill>
                  <a:schemeClr val="bg1"/>
                </a:solidFill>
              </a:rPr>
              <a:t>Meet federal eligibility guidelines</a:t>
            </a:r>
          </a:p>
          <a:p>
            <a:pPr>
              <a:buClr>
                <a:schemeClr val="bg1"/>
              </a:buClr>
            </a:pPr>
            <a:r>
              <a:rPr lang="en-US" dirty="0">
                <a:solidFill>
                  <a:schemeClr val="bg1"/>
                </a:solidFill>
              </a:rPr>
              <a:t>Must detail past performance from previous </a:t>
            </a:r>
            <a:r>
              <a:rPr lang="en-US" dirty="0" smtClean="0">
                <a:solidFill>
                  <a:schemeClr val="bg1"/>
                </a:solidFill>
              </a:rPr>
              <a:t>year’s award</a:t>
            </a:r>
          </a:p>
          <a:p>
            <a:pPr>
              <a:buClr>
                <a:schemeClr val="bg1"/>
              </a:buClr>
            </a:pPr>
            <a:r>
              <a:rPr lang="en-US" dirty="0" smtClean="0">
                <a:solidFill>
                  <a:schemeClr val="bg1"/>
                </a:solidFill>
              </a:rPr>
              <a:t>Renewal projects can voluntarily reallocate funds</a:t>
            </a:r>
          </a:p>
          <a:p>
            <a:pPr>
              <a:buClr>
                <a:schemeClr val="bg1"/>
              </a:buClr>
            </a:pPr>
            <a:r>
              <a:rPr lang="en-US" dirty="0" smtClean="0">
                <a:solidFill>
                  <a:schemeClr val="bg1"/>
                </a:solidFill>
              </a:rPr>
              <a:t>Renewal projects can be reallocated involuntarily based on poor performance and/or greater community need</a:t>
            </a:r>
          </a:p>
          <a:p>
            <a:pPr lvl="1"/>
            <a:endParaRPr lang="en-US" dirty="0"/>
          </a:p>
        </p:txBody>
      </p:sp>
    </p:spTree>
    <p:extLst>
      <p:ext uri="{BB962C8B-B14F-4D97-AF65-F5344CB8AC3E}">
        <p14:creationId xmlns:p14="http://schemas.microsoft.com/office/powerpoint/2010/main" val="2988948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69B7C8"/>
                </a:solidFill>
              </a:rPr>
              <a:t>Guidelines for Bonus Projects</a:t>
            </a:r>
            <a:endParaRPr lang="en-US" dirty="0">
              <a:solidFill>
                <a:srgbClr val="69B7C8"/>
              </a:solidFill>
            </a:endParaRPr>
          </a:p>
        </p:txBody>
      </p:sp>
      <p:sp>
        <p:nvSpPr>
          <p:cNvPr id="2" name="Content Placeholder 1"/>
          <p:cNvSpPr>
            <a:spLocks noGrp="1"/>
          </p:cNvSpPr>
          <p:nvPr>
            <p:ph sz="quarter" idx="1"/>
          </p:nvPr>
        </p:nvSpPr>
        <p:spPr>
          <a:xfrm>
            <a:off x="1219200" y="1630680"/>
            <a:ext cx="10363200" cy="4572000"/>
          </a:xfrm>
        </p:spPr>
        <p:txBody>
          <a:bodyPr/>
          <a:lstStyle/>
          <a:p>
            <a:pPr>
              <a:buClr>
                <a:schemeClr val="bg1"/>
              </a:buClr>
            </a:pPr>
            <a:r>
              <a:rPr lang="en-US" dirty="0" smtClean="0">
                <a:solidFill>
                  <a:schemeClr val="bg1"/>
                </a:solidFill>
              </a:rPr>
              <a:t>Meet federal eligibility guidelines</a:t>
            </a:r>
          </a:p>
          <a:p>
            <a:pPr>
              <a:buClr>
                <a:schemeClr val="bg1"/>
              </a:buClr>
            </a:pPr>
            <a:r>
              <a:rPr lang="en-US" dirty="0" smtClean="0">
                <a:solidFill>
                  <a:schemeClr val="bg1"/>
                </a:solidFill>
              </a:rPr>
              <a:t>Meet project eligibility requirements</a:t>
            </a:r>
          </a:p>
          <a:p>
            <a:pPr>
              <a:buClr>
                <a:schemeClr val="bg1"/>
              </a:buClr>
            </a:pPr>
            <a:r>
              <a:rPr lang="en-US" dirty="0" smtClean="0">
                <a:solidFill>
                  <a:schemeClr val="bg1"/>
                </a:solidFill>
              </a:rPr>
              <a:t>Meet project quality threshold requirements</a:t>
            </a:r>
          </a:p>
          <a:p>
            <a:pPr lvl="1"/>
            <a:endParaRPr lang="en-US" dirty="0"/>
          </a:p>
        </p:txBody>
      </p:sp>
    </p:spTree>
    <p:extLst>
      <p:ext uri="{BB962C8B-B14F-4D97-AF65-F5344CB8AC3E}">
        <p14:creationId xmlns:p14="http://schemas.microsoft.com/office/powerpoint/2010/main" val="292008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6" descr="Blue rectangle">
            <a:extLst>
              <a:ext uri="{FF2B5EF4-FFF2-40B4-BE49-F238E27FC236}">
                <a16:creationId xmlns:a16="http://schemas.microsoft.com/office/drawing/2014/main" id="{7F009843-AFA3-44E8-B7D5-3F39B363C92E}"/>
              </a:ext>
            </a:extLst>
          </p:cNvPr>
          <p:cNvSpPr/>
          <p:nvPr/>
        </p:nvSpPr>
        <p:spPr>
          <a:xfrm>
            <a:off x="5829835" y="-934"/>
            <a:ext cx="6362165" cy="6914105"/>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rgbClr val="69B7C8"/>
          </a:solidFill>
        </p:spPr>
        <p:txBody>
          <a:bodyPr wrap="square" lIns="0" tIns="0" rIns="0" bIns="0" rtlCol="0"/>
          <a:lstStyle/>
          <a:p>
            <a:endParaRPr lang="en-US" dirty="0"/>
          </a:p>
        </p:txBody>
      </p:sp>
      <p:sp>
        <p:nvSpPr>
          <p:cNvPr id="3" name="Slide Number Placeholder 2">
            <a:extLst>
              <a:ext uri="{FF2B5EF4-FFF2-40B4-BE49-F238E27FC236}">
                <a16:creationId xmlns:a16="http://schemas.microsoft.com/office/drawing/2014/main" id="{74140CF4-2DAA-4239-BB77-274BDD82AB49}"/>
              </a:ext>
            </a:extLst>
          </p:cNvPr>
          <p:cNvSpPr>
            <a:spLocks noGrp="1"/>
          </p:cNvSpPr>
          <p:nvPr>
            <p:ph type="sldNum" sz="quarter" idx="12"/>
          </p:nvPr>
        </p:nvSpPr>
        <p:spPr/>
        <p:txBody>
          <a:bodyPr/>
          <a:lstStyle/>
          <a:p>
            <a:fld id="{82EE24B5-652C-4DB5-B7C3-B5BBEC1280B1}" type="slidenum">
              <a:rPr lang="en-US" smtClean="0"/>
              <a:t>9</a:t>
            </a:fld>
            <a:endParaRPr lang="en-US" dirty="0"/>
          </a:p>
        </p:txBody>
      </p:sp>
      <p:sp>
        <p:nvSpPr>
          <p:cNvPr id="6" name="object 6" descr="Blue rectangle">
            <a:extLst>
              <a:ext uri="{FF2B5EF4-FFF2-40B4-BE49-F238E27FC236}">
                <a16:creationId xmlns:a16="http://schemas.microsoft.com/office/drawing/2014/main" id="{7F009843-AFA3-44E8-B7D5-3F39B363C92E}"/>
              </a:ext>
            </a:extLst>
          </p:cNvPr>
          <p:cNvSpPr/>
          <p:nvPr/>
        </p:nvSpPr>
        <p:spPr>
          <a:xfrm>
            <a:off x="-132556" y="-935"/>
            <a:ext cx="5969676" cy="6914105"/>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rgbClr val="69B7C8"/>
          </a:solidFill>
        </p:spPr>
        <p:txBody>
          <a:bodyPr wrap="square" lIns="0" tIns="0" rIns="0" bIns="0" rtlCol="0"/>
          <a:lstStyle/>
          <a:p>
            <a:endParaRPr lang="en-US" dirty="0"/>
          </a:p>
        </p:txBody>
      </p:sp>
      <p:sp>
        <p:nvSpPr>
          <p:cNvPr id="16" name="TextBox 15"/>
          <p:cNvSpPr txBox="1"/>
          <p:nvPr/>
        </p:nvSpPr>
        <p:spPr>
          <a:xfrm>
            <a:off x="638751" y="219315"/>
            <a:ext cx="4692174" cy="369332"/>
          </a:xfrm>
          <a:prstGeom prst="rect">
            <a:avLst/>
          </a:prstGeom>
          <a:noFill/>
        </p:spPr>
        <p:txBody>
          <a:bodyPr wrap="square" rtlCol="0">
            <a:spAutoFit/>
          </a:bodyPr>
          <a:lstStyle/>
          <a:p>
            <a:r>
              <a:rPr lang="en-US" b="1" u="sng" dirty="0" smtClean="0">
                <a:solidFill>
                  <a:schemeClr val="bg1"/>
                </a:solidFill>
              </a:rPr>
              <a:t>Addressing NOFO Priorities (NOFO page </a:t>
            </a:r>
            <a:r>
              <a:rPr lang="en-US" b="1" u="sng" dirty="0" smtClean="0">
                <a:solidFill>
                  <a:schemeClr val="bg1"/>
                </a:solidFill>
              </a:rPr>
              <a:t>8-10)</a:t>
            </a:r>
            <a:endParaRPr lang="en-US" b="1" u="sng" dirty="0" smtClean="0">
              <a:solidFill>
                <a:schemeClr val="bg1"/>
              </a:solidFill>
            </a:endParaRPr>
          </a:p>
        </p:txBody>
      </p:sp>
      <p:sp>
        <p:nvSpPr>
          <p:cNvPr id="17" name="TextBox 16"/>
          <p:cNvSpPr txBox="1"/>
          <p:nvPr/>
        </p:nvSpPr>
        <p:spPr>
          <a:xfrm>
            <a:off x="265481" y="643179"/>
            <a:ext cx="5704195" cy="1077218"/>
          </a:xfrm>
          <a:prstGeom prst="rect">
            <a:avLst/>
          </a:prstGeom>
          <a:noFill/>
        </p:spPr>
        <p:txBody>
          <a:bodyPr wrap="square" rtlCol="0">
            <a:spAutoFit/>
          </a:bodyPr>
          <a:lstStyle/>
          <a:p>
            <a:pPr marL="342900" indent="-342900">
              <a:buAutoNum type="arabicPeriod"/>
            </a:pPr>
            <a:r>
              <a:rPr lang="en-US" b="1" dirty="0" smtClean="0">
                <a:solidFill>
                  <a:schemeClr val="bg1"/>
                </a:solidFill>
              </a:rPr>
              <a:t>Ending Homelessness for all Persons</a:t>
            </a:r>
          </a:p>
          <a:p>
            <a:r>
              <a:rPr lang="en-US" sz="1600" b="1" i="1" dirty="0" err="1" smtClean="0"/>
              <a:t>CoCs</a:t>
            </a:r>
            <a:r>
              <a:rPr lang="en-US" sz="1600" b="1" i="1" dirty="0" smtClean="0"/>
              <a:t> should identify, engage, and effectively serve all persons experiencing homelessness</a:t>
            </a:r>
            <a:r>
              <a:rPr lang="en-US" sz="1400" b="1" i="1" dirty="0" smtClean="0"/>
              <a:t>.</a:t>
            </a:r>
          </a:p>
          <a:p>
            <a:endParaRPr lang="en-US" sz="1400" dirty="0" smtClean="0">
              <a:solidFill>
                <a:schemeClr val="accent6">
                  <a:lumMod val="60000"/>
                  <a:lumOff val="40000"/>
                </a:schemeClr>
              </a:solidFill>
            </a:endParaRPr>
          </a:p>
        </p:txBody>
      </p:sp>
      <p:sp>
        <p:nvSpPr>
          <p:cNvPr id="18" name="TextBox 17"/>
          <p:cNvSpPr txBox="1"/>
          <p:nvPr/>
        </p:nvSpPr>
        <p:spPr>
          <a:xfrm>
            <a:off x="262874" y="1542942"/>
            <a:ext cx="5706802" cy="1107996"/>
          </a:xfrm>
          <a:prstGeom prst="rect">
            <a:avLst/>
          </a:prstGeom>
          <a:noFill/>
        </p:spPr>
        <p:txBody>
          <a:bodyPr wrap="square" rtlCol="0">
            <a:spAutoFit/>
          </a:bodyPr>
          <a:lstStyle/>
          <a:p>
            <a:r>
              <a:rPr lang="en-US" sz="1600" b="1" dirty="0" smtClean="0">
                <a:solidFill>
                  <a:schemeClr val="bg1"/>
                </a:solidFill>
              </a:rPr>
              <a:t>2. </a:t>
            </a:r>
            <a:r>
              <a:rPr lang="en-US" b="1" dirty="0" smtClean="0">
                <a:solidFill>
                  <a:schemeClr val="bg1"/>
                </a:solidFill>
              </a:rPr>
              <a:t>Use a Housing First Approach</a:t>
            </a:r>
          </a:p>
          <a:p>
            <a:r>
              <a:rPr lang="en-US" sz="1600" b="1" i="1" dirty="0" smtClean="0"/>
              <a:t>Housing First prioritizes rapid placement and stabilization in permanent housing and does not have service participation requirements or preconditions. </a:t>
            </a:r>
          </a:p>
        </p:txBody>
      </p:sp>
      <p:sp>
        <p:nvSpPr>
          <p:cNvPr id="19" name="TextBox 18"/>
          <p:cNvSpPr txBox="1"/>
          <p:nvPr/>
        </p:nvSpPr>
        <p:spPr>
          <a:xfrm>
            <a:off x="190930" y="2817293"/>
            <a:ext cx="5706802" cy="1107996"/>
          </a:xfrm>
          <a:prstGeom prst="rect">
            <a:avLst/>
          </a:prstGeom>
          <a:noFill/>
        </p:spPr>
        <p:txBody>
          <a:bodyPr wrap="square" rtlCol="0">
            <a:spAutoFit/>
          </a:bodyPr>
          <a:lstStyle/>
          <a:p>
            <a:r>
              <a:rPr lang="en-US" sz="1600" b="1" dirty="0" smtClean="0">
                <a:solidFill>
                  <a:schemeClr val="bg1"/>
                </a:solidFill>
              </a:rPr>
              <a:t>3</a:t>
            </a:r>
            <a:r>
              <a:rPr lang="en-US" b="1" dirty="0" smtClean="0">
                <a:solidFill>
                  <a:schemeClr val="bg1"/>
                </a:solidFill>
              </a:rPr>
              <a:t>. Reducing Unsheltered Homelessness</a:t>
            </a:r>
          </a:p>
          <a:p>
            <a:r>
              <a:rPr lang="en-US" sz="1600" b="1" i="1" dirty="0" smtClean="0"/>
              <a:t>The number of people experiencing unsheltered homelessness has risen significantly, including a rising number of encampments in many communities across the country. </a:t>
            </a:r>
          </a:p>
        </p:txBody>
      </p:sp>
      <p:sp>
        <p:nvSpPr>
          <p:cNvPr id="20" name="TextBox 19"/>
          <p:cNvSpPr txBox="1"/>
          <p:nvPr/>
        </p:nvSpPr>
        <p:spPr>
          <a:xfrm>
            <a:off x="262874" y="3925290"/>
            <a:ext cx="5705498" cy="1354217"/>
          </a:xfrm>
          <a:prstGeom prst="rect">
            <a:avLst/>
          </a:prstGeom>
          <a:noFill/>
        </p:spPr>
        <p:txBody>
          <a:bodyPr wrap="square" rtlCol="0">
            <a:spAutoFit/>
          </a:bodyPr>
          <a:lstStyle/>
          <a:p>
            <a:r>
              <a:rPr lang="en-US" b="1" dirty="0" smtClean="0">
                <a:solidFill>
                  <a:schemeClr val="bg1"/>
                </a:solidFill>
              </a:rPr>
              <a:t>4. Improving System Performance</a:t>
            </a:r>
          </a:p>
          <a:p>
            <a:r>
              <a:rPr lang="en-US" sz="1600" b="1" i="1" dirty="0" smtClean="0"/>
              <a:t>Performance measures addressing average length of time homeless episodes, rates of return to homelessness, rates of exit to permanent housing destinations. Determine how effective projects are serving people experiencing homelessness.  </a:t>
            </a:r>
          </a:p>
        </p:txBody>
      </p:sp>
      <p:sp>
        <p:nvSpPr>
          <p:cNvPr id="21" name="TextBox 20"/>
          <p:cNvSpPr txBox="1"/>
          <p:nvPr/>
        </p:nvSpPr>
        <p:spPr>
          <a:xfrm>
            <a:off x="6552738" y="643179"/>
            <a:ext cx="5499159" cy="1107996"/>
          </a:xfrm>
          <a:prstGeom prst="rect">
            <a:avLst/>
          </a:prstGeom>
          <a:noFill/>
        </p:spPr>
        <p:txBody>
          <a:bodyPr wrap="square" rtlCol="0">
            <a:spAutoFit/>
          </a:bodyPr>
          <a:lstStyle/>
          <a:p>
            <a:r>
              <a:rPr lang="en-US" b="1" dirty="0" smtClean="0">
                <a:solidFill>
                  <a:schemeClr val="bg1"/>
                </a:solidFill>
              </a:rPr>
              <a:t>6. Racial Equity</a:t>
            </a:r>
          </a:p>
          <a:p>
            <a:r>
              <a:rPr lang="en-US" sz="1600" b="1" i="1" dirty="0" smtClean="0"/>
              <a:t>In nearly every community, Black, Indigenous, and other people of color are substantially overrepresented in the homeless population.  </a:t>
            </a:r>
          </a:p>
        </p:txBody>
      </p:sp>
      <p:sp>
        <p:nvSpPr>
          <p:cNvPr id="22" name="TextBox 21"/>
          <p:cNvSpPr txBox="1"/>
          <p:nvPr/>
        </p:nvSpPr>
        <p:spPr>
          <a:xfrm>
            <a:off x="262874" y="5396761"/>
            <a:ext cx="5499159" cy="1384995"/>
          </a:xfrm>
          <a:prstGeom prst="rect">
            <a:avLst/>
          </a:prstGeom>
          <a:noFill/>
        </p:spPr>
        <p:txBody>
          <a:bodyPr wrap="square" rtlCol="0">
            <a:spAutoFit/>
          </a:bodyPr>
          <a:lstStyle/>
          <a:p>
            <a:r>
              <a:rPr lang="en-US" b="1" dirty="0" smtClean="0">
                <a:solidFill>
                  <a:schemeClr val="bg1"/>
                </a:solidFill>
              </a:rPr>
              <a:t>5. Partnering with Housing, Health, and Service Agencies</a:t>
            </a:r>
          </a:p>
          <a:p>
            <a:r>
              <a:rPr lang="en-US" sz="1600" b="1" i="1" dirty="0" smtClean="0"/>
              <a:t>Using cost performance and outcome data, COCs should improve how all available resources are utilized to end homelessness. </a:t>
            </a:r>
          </a:p>
        </p:txBody>
      </p:sp>
      <p:sp>
        <p:nvSpPr>
          <p:cNvPr id="26" name="TextBox 25"/>
          <p:cNvSpPr txBox="1"/>
          <p:nvPr/>
        </p:nvSpPr>
        <p:spPr>
          <a:xfrm>
            <a:off x="6552735" y="3563962"/>
            <a:ext cx="4776000" cy="1354217"/>
          </a:xfrm>
          <a:prstGeom prst="rect">
            <a:avLst/>
          </a:prstGeom>
          <a:noFill/>
        </p:spPr>
        <p:txBody>
          <a:bodyPr wrap="square" rtlCol="0">
            <a:spAutoFit/>
          </a:bodyPr>
          <a:lstStyle/>
          <a:p>
            <a:r>
              <a:rPr lang="en-US" b="1" dirty="0">
                <a:solidFill>
                  <a:schemeClr val="bg1"/>
                </a:solidFill>
              </a:rPr>
              <a:t>8</a:t>
            </a:r>
            <a:r>
              <a:rPr lang="en-US" b="1" dirty="0" smtClean="0">
                <a:solidFill>
                  <a:schemeClr val="bg1"/>
                </a:solidFill>
              </a:rPr>
              <a:t>. Persons with Lived Experience</a:t>
            </a:r>
            <a:endParaRPr lang="en-US" b="1" dirty="0">
              <a:solidFill>
                <a:schemeClr val="bg1"/>
              </a:solidFill>
            </a:endParaRPr>
          </a:p>
          <a:p>
            <a:r>
              <a:rPr lang="en-US" sz="1600" b="1" i="1" dirty="0" smtClean="0"/>
              <a:t>Encouraging </a:t>
            </a:r>
            <a:r>
              <a:rPr lang="en-US" sz="1600" b="1" i="1" dirty="0" err="1" smtClean="0"/>
              <a:t>CoCs</a:t>
            </a:r>
            <a:r>
              <a:rPr lang="en-US" sz="1600" b="1" i="1" dirty="0" smtClean="0"/>
              <a:t> to include in the local planning process people who are currently experiencing or have formerly experienced homelessness to address homelessness. </a:t>
            </a:r>
          </a:p>
        </p:txBody>
      </p:sp>
      <p:sp>
        <p:nvSpPr>
          <p:cNvPr id="14" name="TextBox 13"/>
          <p:cNvSpPr txBox="1"/>
          <p:nvPr/>
        </p:nvSpPr>
        <p:spPr>
          <a:xfrm>
            <a:off x="6552735" y="1828561"/>
            <a:ext cx="5499162" cy="1600438"/>
          </a:xfrm>
          <a:prstGeom prst="rect">
            <a:avLst/>
          </a:prstGeom>
          <a:noFill/>
        </p:spPr>
        <p:txBody>
          <a:bodyPr wrap="square" rtlCol="0">
            <a:spAutoFit/>
          </a:bodyPr>
          <a:lstStyle/>
          <a:p>
            <a:r>
              <a:rPr lang="en-US" b="1" dirty="0">
                <a:solidFill>
                  <a:schemeClr val="bg1"/>
                </a:solidFill>
              </a:rPr>
              <a:t>7</a:t>
            </a:r>
            <a:r>
              <a:rPr lang="en-US" b="1" dirty="0" smtClean="0">
                <a:solidFill>
                  <a:schemeClr val="bg1"/>
                </a:solidFill>
              </a:rPr>
              <a:t>. Improving Assistance to LGBTQ+ Individuals</a:t>
            </a:r>
            <a:endParaRPr lang="en-US" b="1" dirty="0">
              <a:solidFill>
                <a:schemeClr val="bg1"/>
              </a:solidFill>
            </a:endParaRPr>
          </a:p>
          <a:p>
            <a:r>
              <a:rPr lang="en-US" sz="1600" b="1" i="1" dirty="0" err="1" smtClean="0"/>
              <a:t>CoCs</a:t>
            </a:r>
            <a:r>
              <a:rPr lang="en-US" sz="1600" b="1" i="1" dirty="0" smtClean="0"/>
              <a:t> </a:t>
            </a:r>
            <a:r>
              <a:rPr lang="en-US" sz="1600" b="1" i="1" dirty="0"/>
              <a:t>should address the needs of </a:t>
            </a:r>
            <a:r>
              <a:rPr lang="en-US" sz="1600" b="1" i="1" dirty="0" smtClean="0"/>
              <a:t>LGBTQ+, transgender, gender </a:t>
            </a:r>
            <a:r>
              <a:rPr lang="en-US" sz="1600" b="1" i="1" dirty="0"/>
              <a:t>non-conforming, and non-binary individuals and families in their planning processes. </a:t>
            </a:r>
            <a:r>
              <a:rPr lang="en-US" sz="1600" b="1" i="1" dirty="0" err="1"/>
              <a:t>CoCs</a:t>
            </a:r>
            <a:r>
              <a:rPr lang="en-US" sz="1600" b="1" i="1" dirty="0"/>
              <a:t> should also consider partnering </a:t>
            </a:r>
            <a:r>
              <a:rPr lang="en-US" sz="1600" b="1" i="1" dirty="0" smtClean="0"/>
              <a:t>with organizations </a:t>
            </a:r>
            <a:r>
              <a:rPr lang="en-US" sz="1600" b="1" i="1" dirty="0"/>
              <a:t>with expertise in serving LGBTQ+ </a:t>
            </a:r>
            <a:r>
              <a:rPr lang="en-US" sz="1600" b="1" i="1" dirty="0" smtClean="0"/>
              <a:t>populations.</a:t>
            </a:r>
          </a:p>
        </p:txBody>
      </p:sp>
      <p:sp>
        <p:nvSpPr>
          <p:cNvPr id="23" name="TextBox 22"/>
          <p:cNvSpPr txBox="1"/>
          <p:nvPr/>
        </p:nvSpPr>
        <p:spPr>
          <a:xfrm>
            <a:off x="6552735" y="4949327"/>
            <a:ext cx="5499162" cy="1846659"/>
          </a:xfrm>
          <a:prstGeom prst="rect">
            <a:avLst/>
          </a:prstGeom>
          <a:noFill/>
        </p:spPr>
        <p:txBody>
          <a:bodyPr wrap="square" rtlCol="0">
            <a:spAutoFit/>
          </a:bodyPr>
          <a:lstStyle/>
          <a:p>
            <a:r>
              <a:rPr lang="en-US" b="1" dirty="0" smtClean="0">
                <a:solidFill>
                  <a:schemeClr val="bg1"/>
                </a:solidFill>
              </a:rPr>
              <a:t>9. Increasing Affordable Housing Supply</a:t>
            </a:r>
          </a:p>
          <a:p>
            <a:r>
              <a:rPr lang="en-US" sz="1600" b="1" i="1" dirty="0"/>
              <a:t> </a:t>
            </a:r>
            <a:r>
              <a:rPr lang="en-US" sz="1600" b="1" i="1" dirty="0" err="1"/>
              <a:t>CoCs</a:t>
            </a:r>
            <a:r>
              <a:rPr lang="en-US" sz="1600" b="1" i="1" dirty="0"/>
              <a:t> should be communicating with jurisdiction </a:t>
            </a:r>
            <a:r>
              <a:rPr lang="en-US" sz="1600" b="1" i="1" dirty="0" smtClean="0"/>
              <a:t>leaders about </a:t>
            </a:r>
            <a:r>
              <a:rPr lang="en-US" sz="1600" b="1" i="1" dirty="0"/>
              <a:t>the harmful effects of the lack </a:t>
            </a:r>
            <a:r>
              <a:rPr lang="en-US" sz="1600" b="1" i="1" dirty="0" smtClean="0"/>
              <a:t>of affordable </a:t>
            </a:r>
            <a:r>
              <a:rPr lang="en-US" sz="1600" b="1" i="1" dirty="0"/>
              <a:t>housing, and they should engage local leaders about steps </a:t>
            </a:r>
            <a:r>
              <a:rPr lang="en-US" sz="1600" b="1" i="1" dirty="0" smtClean="0"/>
              <a:t>that </a:t>
            </a:r>
            <a:r>
              <a:rPr lang="en-US" sz="1600" b="1" i="1" dirty="0"/>
              <a:t>would increase the supply of affordable housing. This FY2022 CoC NOFO </a:t>
            </a:r>
            <a:r>
              <a:rPr lang="en-US" sz="1600" b="1" i="1" dirty="0" smtClean="0"/>
              <a:t>awards points </a:t>
            </a:r>
            <a:r>
              <a:rPr lang="en-US" sz="1600" b="1" i="1" dirty="0"/>
              <a:t>to </a:t>
            </a:r>
            <a:r>
              <a:rPr lang="en-US" sz="1600" b="1" i="1" dirty="0" err="1"/>
              <a:t>CoCs</a:t>
            </a:r>
            <a:r>
              <a:rPr lang="en-US" sz="1600" b="1" i="1" dirty="0"/>
              <a:t> that take steps to engage local leaders about increasing affordable </a:t>
            </a:r>
            <a:r>
              <a:rPr lang="en-US" sz="1600" b="1" i="1" dirty="0" smtClean="0"/>
              <a:t>housing supply.</a:t>
            </a:r>
            <a:endParaRPr lang="en-US" sz="1600" b="1" i="1" dirty="0"/>
          </a:p>
        </p:txBody>
      </p:sp>
      <p:sp>
        <p:nvSpPr>
          <p:cNvPr id="2" name="Rectangle 1"/>
          <p:cNvSpPr/>
          <p:nvPr/>
        </p:nvSpPr>
        <p:spPr>
          <a:xfrm>
            <a:off x="5825788" y="-934"/>
            <a:ext cx="302861" cy="6857064"/>
          </a:xfrm>
          <a:prstGeom prst="rect">
            <a:avLst/>
          </a:prstGeom>
          <a:solidFill>
            <a:srgbClr val="1D6975"/>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98299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 (widescreen)</Template>
  <TotalTime>5964</TotalTime>
  <Words>1384</Words>
  <Application>Microsoft Office PowerPoint</Application>
  <PresentationFormat>Widescreen</PresentationFormat>
  <Paragraphs>145</Paragraphs>
  <Slides>14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vt:lpstr>
      <vt:lpstr>Franklin Gothic Book</vt:lpstr>
      <vt:lpstr>Times New Roman</vt:lpstr>
      <vt:lpstr>Wingdings 2</vt:lpstr>
      <vt:lpstr>Business plan presentation</vt:lpstr>
      <vt:lpstr>St. Johns County Continuum of Care</vt:lpstr>
      <vt:lpstr>Mission Statement</vt:lpstr>
      <vt:lpstr>What is the CoC Program Competition?</vt:lpstr>
      <vt:lpstr>Funding Availability</vt:lpstr>
      <vt:lpstr>What type of applications are included in the competition?</vt:lpstr>
      <vt:lpstr>Guidelines for Renewing Projects</vt:lpstr>
      <vt:lpstr>Guidelines for Reallocating Renewal Projects</vt:lpstr>
      <vt:lpstr>Guidelines for Bonus Projects</vt:lpstr>
      <vt:lpstr>PowerPoint Presentation</vt:lpstr>
      <vt:lpstr>St. Johns County CoC Priorities </vt:lpstr>
      <vt:lpstr>PowerPoint Presentation</vt:lpstr>
      <vt:lpstr>Timeline</vt:lpstr>
      <vt:lpstr>What’s Next? </vt:lpstr>
      <vt:lpstr>Resource Information</vt:lpstr>
    </vt:vector>
  </TitlesOfParts>
  <Company>FlaglerIS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Brittany Coronado</dc:creator>
  <cp:lastModifiedBy>Casey Bridges</cp:lastModifiedBy>
  <cp:revision>71</cp:revision>
  <cp:lastPrinted>2021-09-17T13:14:01Z</cp:lastPrinted>
  <dcterms:created xsi:type="dcterms:W3CDTF">2021-09-14T17:48:30Z</dcterms:created>
  <dcterms:modified xsi:type="dcterms:W3CDTF">2023-07-26T20:42:11Z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