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7" r:id="rId11"/>
    <p:sldId id="264" r:id="rId12"/>
    <p:sldId id="265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6975"/>
    <a:srgbClr val="FF9BFF"/>
    <a:srgbClr val="FFCC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5" autoAdjust="0"/>
    <p:restoredTop sz="94660"/>
  </p:normalViewPr>
  <p:slideViewPr>
    <p:cSldViewPr snapToGrid="0">
      <p:cViewPr varScale="1">
        <p:scale>
          <a:sx n="88" d="100"/>
          <a:sy n="88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urnsw\Documents\PIT%20Comparison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urnsw\Documents\PIT%20Comparison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urnsw\Documents\PIT%20Comparison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urnsw\Documents\PIT%20Comparison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urnsw\Documents\PIT%20Comparison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urnsw\Documents\PIT%20Comparison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urnsw\Documents\PIT%20Comparison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urnsw\Documents\PIT%20Comparison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615370677173258E-2"/>
          <c:y val="4.3521281402552472E-2"/>
          <c:w val="0.92168571796281784"/>
          <c:h val="0.86469528104239191"/>
        </c:manualLayout>
      </c:layout>
      <c:lineChart>
        <c:grouping val="stacked"/>
        <c:varyColors val="0"/>
        <c:ser>
          <c:idx val="0"/>
          <c:order val="0"/>
          <c:spPr>
            <a:ln w="28575" cap="rnd">
              <a:solidFill>
                <a:srgbClr val="1D697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1D6975"/>
              </a:solidFill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4.3259330545993943E-2"/>
                  <c:y val="3.97228001677471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70-4A90-A9B2-4E0A94F2A0D2}"/>
                </c:ext>
              </c:extLst>
            </c:dLbl>
            <c:dLbl>
              <c:idx val="1"/>
              <c:layout>
                <c:manualLayout>
                  <c:x val="-2.8757907438327079E-2"/>
                  <c:y val="4.554505936372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76C-4FB3-AA74-032EDB8C6152}"/>
                </c:ext>
              </c:extLst>
            </c:dLbl>
            <c:dLbl>
              <c:idx val="2"/>
              <c:layout>
                <c:manualLayout>
                  <c:x val="-2.8757907438327131E-2"/>
                  <c:y val="-4.58376759966354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76C-4FB3-AA74-032EDB8C6152}"/>
                </c:ext>
              </c:extLst>
            </c:dLbl>
            <c:dLbl>
              <c:idx val="3"/>
              <c:layout>
                <c:manualLayout>
                  <c:x val="-2.8757907438327079E-2"/>
                  <c:y val="-5.05239701176795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76C-4FB3-AA74-032EDB8C6152}"/>
                </c:ext>
              </c:extLst>
            </c:dLbl>
            <c:dLbl>
              <c:idx val="4"/>
              <c:layout>
                <c:manualLayout>
                  <c:x val="-2.5927404737704336E-2"/>
                  <c:y val="-4.1151381875591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70-4A90-A9B2-4E0A94F2A0D2}"/>
                </c:ext>
              </c:extLst>
            </c:dLbl>
            <c:dLbl>
              <c:idx val="5"/>
              <c:layout>
                <c:manualLayout>
                  <c:x val="-2.8757907438327183E-2"/>
                  <c:y val="5.02314457346513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17782198611917E-2"/>
                      <c:h val="4.72496527253106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76C-4FB3-AA74-032EDB8C6152}"/>
                </c:ext>
              </c:extLst>
            </c:dLbl>
            <c:dLbl>
              <c:idx val="6"/>
              <c:layout>
                <c:manualLayout>
                  <c:x val="-4.9986677692997555E-2"/>
                  <c:y val="-1.53767642098492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70-4A90-A9B2-4E0A94F2A0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1D6975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Sheet1!$A$2:$G$2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Sheet1!$A$3:$G$3</c:f>
              <c:numCache>
                <c:formatCode>General</c:formatCode>
                <c:ptCount val="7"/>
                <c:pt idx="0">
                  <c:v>445</c:v>
                </c:pt>
                <c:pt idx="1">
                  <c:v>342</c:v>
                </c:pt>
                <c:pt idx="2">
                  <c:v>356</c:v>
                </c:pt>
                <c:pt idx="3">
                  <c:v>368</c:v>
                </c:pt>
                <c:pt idx="4">
                  <c:v>419</c:v>
                </c:pt>
                <c:pt idx="5">
                  <c:v>349</c:v>
                </c:pt>
                <c:pt idx="6">
                  <c:v>466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A70-4A90-A9B2-4E0A94F2A0D2}"/>
            </c:ext>
          </c:extLst>
        </c:ser>
        <c:dLbls>
          <c:dLblPos val="b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10089840"/>
        <c:axId val="2010090256"/>
      </c:lineChart>
      <c:catAx>
        <c:axId val="2010089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0090256"/>
        <c:crosses val="autoZero"/>
        <c:auto val="1"/>
        <c:lblAlgn val="ctr"/>
        <c:lblOffset val="100"/>
        <c:noMultiLvlLbl val="0"/>
      </c:catAx>
      <c:valAx>
        <c:axId val="2010090256"/>
        <c:scaling>
          <c:orientation val="minMax"/>
          <c:min val="2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0089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Sheet1!$A$24</c:f>
              <c:strCache>
                <c:ptCount val="1"/>
                <c:pt idx="0">
                  <c:v>2022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947-4120-9662-D86E17C8EE2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947-4120-9662-D86E17C8EE2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947-4120-9662-D86E17C8EE2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947-4120-9662-D86E17C8EE2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947-4120-9662-D86E17C8EE2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947-4120-9662-D86E17C8EE2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947-4120-9662-D86E17C8EE25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A947-4120-9662-D86E17C8EE25}"/>
                </c:ext>
              </c:extLst>
            </c:dLbl>
            <c:dLbl>
              <c:idx val="3"/>
              <c:layout>
                <c:manualLayout>
                  <c:x val="3.3960983025836853E-3"/>
                  <c:y val="1.637507927243667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947-4120-9662-D86E17C8EE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Sheet1!$B$23:$H$23</c:f>
              <c:strCache>
                <c:ptCount val="7"/>
                <c:pt idx="0">
                  <c:v>Native American / Alaskan Indian</c:v>
                </c:pt>
                <c:pt idx="1">
                  <c:v>Black</c:v>
                </c:pt>
                <c:pt idx="2">
                  <c:v>Asian</c:v>
                </c:pt>
                <c:pt idx="3">
                  <c:v>Native Hawaiian</c:v>
                </c:pt>
                <c:pt idx="4">
                  <c:v>White</c:v>
                </c:pt>
                <c:pt idx="5">
                  <c:v>Multiple Races</c:v>
                </c:pt>
                <c:pt idx="6">
                  <c:v>Hispanic</c:v>
                </c:pt>
              </c:strCache>
            </c:strRef>
          </c:cat>
          <c:val>
            <c:numRef>
              <c:f>Sheet1!$B$24:$H$24</c:f>
              <c:numCache>
                <c:formatCode>0%</c:formatCode>
                <c:ptCount val="7"/>
                <c:pt idx="0">
                  <c:v>0.05</c:v>
                </c:pt>
                <c:pt idx="1">
                  <c:v>0.12</c:v>
                </c:pt>
                <c:pt idx="2">
                  <c:v>0.01</c:v>
                </c:pt>
                <c:pt idx="3">
                  <c:v>0.01</c:v>
                </c:pt>
                <c:pt idx="4">
                  <c:v>0.78</c:v>
                </c:pt>
                <c:pt idx="5">
                  <c:v>0.03</c:v>
                </c:pt>
                <c:pt idx="6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8D-4634-AE4D-C0BC43AF9D0D}"/>
            </c:ext>
          </c:extLst>
        </c:ser>
        <c:ser>
          <c:idx val="1"/>
          <c:order val="1"/>
          <c:tx>
            <c:strRef>
              <c:f>Sheet1!$A$25</c:f>
              <c:strCache>
                <c:ptCount val="1"/>
                <c:pt idx="0">
                  <c:v>2023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18D-4634-AE4D-C0BC43AF9D0D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718D-4634-AE4D-C0BC43AF9D0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718D-4634-AE4D-C0BC43AF9D0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718D-4634-AE4D-C0BC43AF9D0D}"/>
              </c:ext>
            </c:extLst>
          </c:dPt>
          <c:dPt>
            <c:idx val="4"/>
            <c:bubble3D val="0"/>
            <c:spPr>
              <a:solidFill>
                <a:srgbClr val="1D697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718D-4634-AE4D-C0BC43AF9D0D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718D-4634-AE4D-C0BC43AF9D0D}"/>
              </c:ext>
            </c:extLst>
          </c:dPt>
          <c:dPt>
            <c:idx val="6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718D-4634-AE4D-C0BC43AF9D0D}"/>
              </c:ext>
            </c:extLst>
          </c:dPt>
          <c:dLbls>
            <c:dLbl>
              <c:idx val="0"/>
              <c:layout>
                <c:manualLayout>
                  <c:x val="1.456525382484276E-2"/>
                  <c:y val="5.0845200155335757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18D-4634-AE4D-C0BC43AF9D0D}"/>
                </c:ext>
              </c:extLst>
            </c:dLbl>
            <c:dLbl>
              <c:idx val="1"/>
              <c:layout>
                <c:manualLayout>
                  <c:x val="-3.9748143838210116E-3"/>
                  <c:y val="-3.44111761553101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18D-4634-AE4D-C0BC43AF9D0D}"/>
                </c:ext>
              </c:extLst>
            </c:dLbl>
            <c:dLbl>
              <c:idx val="2"/>
              <c:layout>
                <c:manualLayout>
                  <c:x val="5.8265948360970814E-3"/>
                  <c:y val="-2.589458507043067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18D-4634-AE4D-C0BC43AF9D0D}"/>
                </c:ext>
              </c:extLst>
            </c:dLbl>
            <c:dLbl>
              <c:idx val="3"/>
              <c:layout>
                <c:manualLayout>
                  <c:x val="2.5246760179340157E-2"/>
                  <c:y val="-6.9903123726262348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18D-4634-AE4D-C0BC43AF9D0D}"/>
                </c:ext>
              </c:extLst>
            </c:dLbl>
            <c:dLbl>
              <c:idx val="4"/>
              <c:layout>
                <c:manualLayout>
                  <c:x val="-3.9393287946570273E-2"/>
                  <c:y val="-2.595295635512848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18D-4634-AE4D-C0BC43AF9D0D}"/>
                </c:ext>
              </c:extLst>
            </c:dLbl>
            <c:dLbl>
              <c:idx val="5"/>
              <c:layout>
                <c:manualLayout>
                  <c:x val="-3.7301604919664472E-2"/>
                  <c:y val="-7.1610132773610889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18D-4634-AE4D-C0BC43AF9D0D}"/>
                </c:ext>
              </c:extLst>
            </c:dLbl>
            <c:dLbl>
              <c:idx val="6"/>
              <c:layout>
                <c:manualLayout>
                  <c:x val="-1.3189448908216104E-2"/>
                  <c:y val="7.2025351190533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1D697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933455076100914E-2"/>
                      <c:h val="6.30500139609670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718D-4634-AE4D-C0BC43AF9D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1D6975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Sheet1!$B$23:$H$23</c:f>
              <c:strCache>
                <c:ptCount val="7"/>
                <c:pt idx="0">
                  <c:v>Native American / Alaskan Indian</c:v>
                </c:pt>
                <c:pt idx="1">
                  <c:v>Black</c:v>
                </c:pt>
                <c:pt idx="2">
                  <c:v>Asian</c:v>
                </c:pt>
                <c:pt idx="3">
                  <c:v>Native Hawaiian</c:v>
                </c:pt>
                <c:pt idx="4">
                  <c:v>White</c:v>
                </c:pt>
                <c:pt idx="5">
                  <c:v>Multiple Races</c:v>
                </c:pt>
                <c:pt idx="6">
                  <c:v>Hispanic</c:v>
                </c:pt>
              </c:strCache>
            </c:strRef>
          </c:cat>
          <c:val>
            <c:numRef>
              <c:f>Sheet1!$B$25:$H$25</c:f>
              <c:numCache>
                <c:formatCode>0%</c:formatCode>
                <c:ptCount val="7"/>
                <c:pt idx="0">
                  <c:v>0.01</c:v>
                </c:pt>
                <c:pt idx="1">
                  <c:v>0.18</c:v>
                </c:pt>
                <c:pt idx="2">
                  <c:v>8.1632653061224497E-3</c:v>
                </c:pt>
                <c:pt idx="3">
                  <c:v>0.01</c:v>
                </c:pt>
                <c:pt idx="4">
                  <c:v>0.77</c:v>
                </c:pt>
                <c:pt idx="5">
                  <c:v>0.02</c:v>
                </c:pt>
                <c:pt idx="6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718D-4634-AE4D-C0BC43AF9D0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671615838122521E-2"/>
          <c:y val="8.0763330928004584E-2"/>
          <c:w val="0.84247129258576825"/>
          <c:h val="0.86921613758574001"/>
        </c:manualLayout>
      </c:layout>
      <c:pieChart>
        <c:varyColors val="1"/>
        <c:ser>
          <c:idx val="0"/>
          <c:order val="0"/>
          <c:tx>
            <c:strRef>
              <c:f>Sheet1!$C$14</c:f>
              <c:strCache>
                <c:ptCount val="1"/>
                <c:pt idx="0">
                  <c:v>2021</c:v>
                </c:pt>
              </c:strCache>
            </c:strRef>
          </c:tx>
          <c:cat>
            <c:strRef>
              <c:f>Sheet1!$D$13:$F$13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Transgender/Questioning</c:v>
                </c:pt>
              </c:strCache>
            </c:strRef>
          </c:cat>
          <c:val>
            <c:numRef>
              <c:f>Sheet1!$D$14:$F$14</c:f>
            </c:numRef>
          </c:val>
          <c:extLst>
            <c:ext xmlns:c16="http://schemas.microsoft.com/office/drawing/2014/chart" uri="{C3380CC4-5D6E-409C-BE32-E72D297353CC}">
              <c16:uniqueId val="{00000000-17FC-4266-B41E-2C2BED712D8D}"/>
            </c:ext>
          </c:extLst>
        </c:ser>
        <c:ser>
          <c:idx val="1"/>
          <c:order val="1"/>
          <c:tx>
            <c:strRef>
              <c:f>Sheet1!$C$15</c:f>
              <c:strCache>
                <c:ptCount val="1"/>
                <c:pt idx="0">
                  <c:v>2022</c:v>
                </c:pt>
              </c:strCache>
            </c:strRef>
          </c:tx>
          <c:cat>
            <c:strRef>
              <c:f>Sheet1!$D$13:$F$13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Transgender/Questioning</c:v>
                </c:pt>
              </c:strCache>
            </c:strRef>
          </c:cat>
          <c:val>
            <c:numRef>
              <c:f>Sheet1!$D$15:$F$15</c:f>
            </c:numRef>
          </c:val>
          <c:extLst>
            <c:ext xmlns:c16="http://schemas.microsoft.com/office/drawing/2014/chart" uri="{C3380CC4-5D6E-409C-BE32-E72D297353CC}">
              <c16:uniqueId val="{00000001-17FC-4266-B41E-2C2BED712D8D}"/>
            </c:ext>
          </c:extLst>
        </c:ser>
        <c:ser>
          <c:idx val="2"/>
          <c:order val="2"/>
          <c:tx>
            <c:strRef>
              <c:f>Sheet1!$C$16</c:f>
              <c:strCache>
                <c:ptCount val="1"/>
                <c:pt idx="0">
                  <c:v>2023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7FC-4266-B41E-2C2BED712D8D}"/>
              </c:ext>
            </c:extLst>
          </c:dPt>
          <c:dPt>
            <c:idx val="1"/>
            <c:bubble3D val="0"/>
            <c:spPr>
              <a:solidFill>
                <a:srgbClr val="FF9B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7FC-4266-B41E-2C2BED712D8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7FC-4266-B41E-2C2BED712D8D}"/>
              </c:ext>
            </c:extLst>
          </c:dPt>
          <c:dLbls>
            <c:dLbl>
              <c:idx val="0"/>
              <c:layout>
                <c:manualLayout>
                  <c:x val="-0.17576314024587705"/>
                  <c:y val="2.104100178223566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7FC-4266-B41E-2C2BED712D8D}"/>
                </c:ext>
              </c:extLst>
            </c:dLbl>
            <c:dLbl>
              <c:idx val="1"/>
              <c:layout>
                <c:manualLayout>
                  <c:x val="0.15887630534460756"/>
                  <c:y val="3.353651165361070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7FC-4266-B41E-2C2BED712D8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7FC-4266-B41E-2C2BED712D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Sheet1!$D$13:$F$13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Transgender/Questioning</c:v>
                </c:pt>
              </c:strCache>
            </c:strRef>
          </c:cat>
          <c:val>
            <c:numRef>
              <c:f>Sheet1!$D$16:$F$16</c:f>
              <c:numCache>
                <c:formatCode>0%</c:formatCode>
                <c:ptCount val="3"/>
                <c:pt idx="0">
                  <c:v>0.64</c:v>
                </c:pt>
                <c:pt idx="1">
                  <c:v>0.36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7FC-4266-B41E-2C2BED712D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842139409500634E-2"/>
          <c:y val="2.8768996697938285E-2"/>
          <c:w val="0.93914409703681134"/>
          <c:h val="0.9034717181410975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1D697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9391139127416879E-2"/>
                  <c:y val="9.69512075084037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1E0-4561-A34F-086CC45E9B33}"/>
                </c:ext>
              </c:extLst>
            </c:dLbl>
            <c:dLbl>
              <c:idx val="1"/>
              <c:layout>
                <c:manualLayout>
                  <c:x val="-2.8604286679040206E-2"/>
                  <c:y val="5.44868305229582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ABD-4132-B01D-2137B51678D1}"/>
                </c:ext>
              </c:extLst>
            </c:dLbl>
            <c:dLbl>
              <c:idx val="2"/>
              <c:layout>
                <c:manualLayout>
                  <c:x val="-2.8604286679040206E-2"/>
                  <c:y val="-5.0111267306294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BD-4132-B01D-2137B51678D1}"/>
                </c:ext>
              </c:extLst>
            </c:dLbl>
            <c:dLbl>
              <c:idx val="3"/>
              <c:layout>
                <c:manualLayout>
                  <c:x val="-3.7841408319203892E-2"/>
                  <c:y val="-5.77647866596546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ABD-4132-B01D-2137B51678D1}"/>
                </c:ext>
              </c:extLst>
            </c:dLbl>
            <c:dLbl>
              <c:idx val="4"/>
              <c:layout>
                <c:manualLayout>
                  <c:x val="1.1907886259272315E-2"/>
                  <c:y val="-6.11377589290054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E0-4561-A34F-086CC45E9B33}"/>
                </c:ext>
              </c:extLst>
            </c:dLbl>
            <c:dLbl>
              <c:idx val="5"/>
              <c:layout>
                <c:manualLayout>
                  <c:x val="-2.860428667904032E-2"/>
                  <c:y val="4.42821380518117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ABD-4132-B01D-2137B51678D1}"/>
                </c:ext>
              </c:extLst>
            </c:dLbl>
            <c:dLbl>
              <c:idx val="6"/>
              <c:layout>
                <c:manualLayout>
                  <c:x val="-2.8604286679040435E-2"/>
                  <c:y val="-9.09300371908812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1E0-4561-A34F-086CC45E9B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1D6975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Sheet1!$A$5:$G$5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Sheet1!$A$6:$G$6</c:f>
              <c:numCache>
                <c:formatCode>General</c:formatCode>
                <c:ptCount val="7"/>
                <c:pt idx="0">
                  <c:v>266</c:v>
                </c:pt>
                <c:pt idx="1">
                  <c:v>164</c:v>
                </c:pt>
                <c:pt idx="2">
                  <c:v>200</c:v>
                </c:pt>
                <c:pt idx="3">
                  <c:v>205</c:v>
                </c:pt>
                <c:pt idx="4">
                  <c:v>291</c:v>
                </c:pt>
                <c:pt idx="5">
                  <c:v>242</c:v>
                </c:pt>
                <c:pt idx="6">
                  <c:v>283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1E0-4561-A34F-086CC45E9B33}"/>
            </c:ext>
          </c:extLst>
        </c:ser>
        <c:dLbls>
          <c:dLblPos val="b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802350464"/>
        <c:axId val="1802350880"/>
      </c:lineChart>
      <c:catAx>
        <c:axId val="1802350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2350880"/>
        <c:crosses val="autoZero"/>
        <c:auto val="1"/>
        <c:lblAlgn val="ctr"/>
        <c:lblOffset val="100"/>
        <c:noMultiLvlLbl val="0"/>
      </c:catAx>
      <c:valAx>
        <c:axId val="1802350880"/>
        <c:scaling>
          <c:orientation val="minMax"/>
          <c:min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2350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665017394189059E-2"/>
          <c:y val="2.8950025872660917E-2"/>
          <c:w val="0.94488516260095656"/>
          <c:h val="0.86231033363955012"/>
        </c:manualLayout>
      </c:layout>
      <c:lineChart>
        <c:grouping val="standard"/>
        <c:varyColors val="0"/>
        <c:ser>
          <c:idx val="0"/>
          <c:order val="0"/>
          <c:tx>
            <c:strRef>
              <c:f>Sheet1!$A$9</c:f>
              <c:strCache>
                <c:ptCount val="1"/>
                <c:pt idx="0">
                  <c:v>TH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0924249979524898E-2"/>
                  <c:y val="7.07925012594401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E46-4302-ABB2-939FB6538682}"/>
                </c:ext>
              </c:extLst>
            </c:dLbl>
            <c:dLbl>
              <c:idx val="1"/>
              <c:layout>
                <c:manualLayout>
                  <c:x val="-2.2318533942251174E-2"/>
                  <c:y val="7.84995908244373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E46-4302-ABB2-939FB6538682}"/>
                </c:ext>
              </c:extLst>
            </c:dLbl>
            <c:dLbl>
              <c:idx val="2"/>
              <c:layout>
                <c:manualLayout>
                  <c:x val="-2.0924249979524884E-2"/>
                  <c:y val="7.07925012594401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E46-4302-ABB2-939FB6538682}"/>
                </c:ext>
              </c:extLst>
            </c:dLbl>
            <c:dLbl>
              <c:idx val="3"/>
              <c:layout>
                <c:manualLayout>
                  <c:x val="-2.7895669793156327E-2"/>
                  <c:y val="5.34354030702224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E46-4302-ABB2-939FB6538682}"/>
                </c:ext>
              </c:extLst>
            </c:dLbl>
            <c:dLbl>
              <c:idx val="4"/>
              <c:layout>
                <c:manualLayout>
                  <c:x val="-2.2318533942251174E-2"/>
                  <c:y val="6.21139521648312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E46-4302-ABB2-939FB6538682}"/>
                </c:ext>
              </c:extLst>
            </c:dLbl>
            <c:dLbl>
              <c:idx val="5"/>
              <c:layout>
                <c:manualLayout>
                  <c:x val="-2.0924249979524988E-2"/>
                  <c:y val="6.35549947912748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E46-4302-ABB2-939FB6538682}"/>
                </c:ext>
              </c:extLst>
            </c:dLbl>
            <c:dLbl>
              <c:idx val="6"/>
              <c:layout>
                <c:manualLayout>
                  <c:x val="-3.034799108931676E-2"/>
                  <c:y val="8.694334837063015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1D6975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2044233318896208E-2"/>
                      <c:h val="5.790005174532183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8E46-4302-ABB2-939FB65386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1D6975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Sheet1!$B$8:$H$8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Sheet1!$B$9:$H$9</c:f>
              <c:numCache>
                <c:formatCode>General</c:formatCode>
                <c:ptCount val="7"/>
                <c:pt idx="0">
                  <c:v>89</c:v>
                </c:pt>
                <c:pt idx="1">
                  <c:v>77</c:v>
                </c:pt>
                <c:pt idx="2">
                  <c:v>69</c:v>
                </c:pt>
                <c:pt idx="3">
                  <c:v>59</c:v>
                </c:pt>
                <c:pt idx="4">
                  <c:v>52</c:v>
                </c:pt>
                <c:pt idx="5">
                  <c:v>41</c:v>
                </c:pt>
                <c:pt idx="6">
                  <c:v>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E46-4302-ABB2-939FB6538682}"/>
            </c:ext>
          </c:extLst>
        </c:ser>
        <c:ser>
          <c:idx val="1"/>
          <c:order val="1"/>
          <c:tx>
            <c:strRef>
              <c:f>Sheet1!$A$10</c:f>
              <c:strCache>
                <c:ptCount val="1"/>
                <c:pt idx="0">
                  <c:v>ES</c:v>
                </c:pt>
              </c:strCache>
            </c:strRef>
          </c:tx>
          <c:spPr>
            <a:ln w="28575" cap="rnd">
              <a:solidFill>
                <a:srgbClr val="1D697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0924249979524873E-2"/>
                  <c:y val="-4.67573311571424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E46-4302-ABB2-939FB6538682}"/>
                </c:ext>
              </c:extLst>
            </c:dLbl>
            <c:dLbl>
              <c:idx val="1"/>
              <c:layout>
                <c:manualLayout>
                  <c:x val="-3.1299893993279801E-2"/>
                  <c:y val="-5.95242165826660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1D6975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642642510315842E-2"/>
                      <c:h val="4.82500431211015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8E46-4302-ABB2-939FB6538682}"/>
                </c:ext>
              </c:extLst>
            </c:dLbl>
            <c:dLbl>
              <c:idx val="2"/>
              <c:layout>
                <c:manualLayout>
                  <c:x val="-2.0924249979524884E-2"/>
                  <c:y val="-9.44411011343699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E46-4302-ABB2-939FB6538682}"/>
                </c:ext>
              </c:extLst>
            </c:dLbl>
            <c:dLbl>
              <c:idx val="3"/>
              <c:layout>
                <c:manualLayout>
                  <c:x val="-2.7675438798728851E-2"/>
                  <c:y val="-5.97590081310820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E46-4302-ABB2-939FB6538682}"/>
                </c:ext>
              </c:extLst>
            </c:dLbl>
            <c:dLbl>
              <c:idx val="4"/>
              <c:layout>
                <c:manualLayout>
                  <c:x val="-2.2318533942251174E-2"/>
                  <c:y val="-9.20285989783148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E46-4302-ABB2-939FB6538682}"/>
                </c:ext>
              </c:extLst>
            </c:dLbl>
            <c:dLbl>
              <c:idx val="5"/>
              <c:layout>
                <c:manualLayout>
                  <c:x val="-2.3712817904977566E-2"/>
                  <c:y val="-9.82946459168686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E46-4302-ABB2-939FB6538682}"/>
                </c:ext>
              </c:extLst>
            </c:dLbl>
            <c:dLbl>
              <c:idx val="6"/>
              <c:layout>
                <c:manualLayout>
                  <c:x val="-6.9195787988913363E-2"/>
                  <c:y val="-1.0922745982139125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E46-4302-ABB2-939FB65386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1D6975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Sheet1!$B$8:$H$8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Sheet1!$B$10:$H$10</c:f>
              <c:numCache>
                <c:formatCode>General</c:formatCode>
                <c:ptCount val="7"/>
                <c:pt idx="0">
                  <c:v>90</c:v>
                </c:pt>
                <c:pt idx="1">
                  <c:v>101</c:v>
                </c:pt>
                <c:pt idx="2">
                  <c:v>87</c:v>
                </c:pt>
                <c:pt idx="3">
                  <c:v>104</c:v>
                </c:pt>
                <c:pt idx="4">
                  <c:v>76</c:v>
                </c:pt>
                <c:pt idx="5">
                  <c:v>66</c:v>
                </c:pt>
                <c:pt idx="6">
                  <c:v>132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8E46-4302-ABB2-939FB6538682}"/>
            </c:ext>
          </c:extLst>
        </c:ser>
        <c:dLbls>
          <c:dLblPos val="b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802351712"/>
        <c:axId val="1802350048"/>
      </c:lineChart>
      <c:catAx>
        <c:axId val="1802351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2350048"/>
        <c:crosses val="autoZero"/>
        <c:auto val="1"/>
        <c:lblAlgn val="ctr"/>
        <c:lblOffset val="100"/>
        <c:noMultiLvlLbl val="0"/>
      </c:catAx>
      <c:valAx>
        <c:axId val="1802350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2351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Sheet1!$A$46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Sheet1!$B$45:$C$45</c:f>
              <c:strCache>
                <c:ptCount val="2"/>
                <c:pt idx="0">
                  <c:v>Chronic</c:v>
                </c:pt>
                <c:pt idx="1">
                  <c:v>Non Chronic</c:v>
                </c:pt>
              </c:strCache>
            </c:strRef>
          </c:cat>
          <c:val>
            <c:numRef>
              <c:f>Sheet1!$B$46:$C$46</c:f>
              <c:numCache>
                <c:formatCode>General</c:formatCode>
                <c:ptCount val="2"/>
                <c:pt idx="0">
                  <c:v>80</c:v>
                </c:pt>
                <c:pt idx="1">
                  <c:v>269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4A-4AFD-AC43-3217D39099D7}"/>
            </c:ext>
          </c:extLst>
        </c:ser>
        <c:ser>
          <c:idx val="1"/>
          <c:order val="1"/>
          <c:tx>
            <c:strRef>
              <c:f>Sheet1!$A$47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1D697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Sheet1!$B$45:$C$45</c:f>
              <c:strCache>
                <c:ptCount val="2"/>
                <c:pt idx="0">
                  <c:v>Chronic</c:v>
                </c:pt>
                <c:pt idx="1">
                  <c:v>Non Chronic</c:v>
                </c:pt>
              </c:strCache>
            </c:strRef>
          </c:cat>
          <c:val>
            <c:numRef>
              <c:f>Sheet1!$B$47:$C$47</c:f>
              <c:numCache>
                <c:formatCode>General</c:formatCode>
                <c:ptCount val="2"/>
                <c:pt idx="0">
                  <c:v>156</c:v>
                </c:pt>
                <c:pt idx="1">
                  <c:v>310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4A-4AFD-AC43-3217D39099D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11233055"/>
        <c:axId val="1811238879"/>
      </c:barChart>
      <c:catAx>
        <c:axId val="18112330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1238879"/>
        <c:crosses val="autoZero"/>
        <c:auto val="1"/>
        <c:lblAlgn val="ctr"/>
        <c:lblOffset val="100"/>
        <c:noMultiLvlLbl val="0"/>
      </c:catAx>
      <c:valAx>
        <c:axId val="1811238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12330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318801267812093E-2"/>
          <c:y val="2.7983346203268863E-2"/>
          <c:w val="0.88161159497787234"/>
          <c:h val="0.854808698674246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Sheet1!$K$47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Sheet1!$J$48:$J$52</c:f>
              <c:strCache>
                <c:ptCount val="5"/>
                <c:pt idx="0">
                  <c:v>Physical</c:v>
                </c:pt>
                <c:pt idx="1">
                  <c:v>HIV</c:v>
                </c:pt>
                <c:pt idx="2">
                  <c:v>Phsych</c:v>
                </c:pt>
                <c:pt idx="3">
                  <c:v>D/A</c:v>
                </c:pt>
                <c:pt idx="4">
                  <c:v>Special Ed</c:v>
                </c:pt>
              </c:strCache>
            </c:strRef>
          </c:cat>
          <c:val>
            <c:numRef>
              <c:f>Sheet1!$K$48:$K$52</c:f>
              <c:numCache>
                <c:formatCode>General</c:formatCode>
                <c:ptCount val="5"/>
                <c:pt idx="0">
                  <c:v>59</c:v>
                </c:pt>
                <c:pt idx="1">
                  <c:v>4</c:v>
                </c:pt>
                <c:pt idx="2">
                  <c:v>73</c:v>
                </c:pt>
                <c:pt idx="3">
                  <c:v>56</c:v>
                </c:pt>
                <c:pt idx="4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B1-4C62-AD4F-01FE1B7BA699}"/>
            </c:ext>
          </c:extLst>
        </c:ser>
        <c:ser>
          <c:idx val="1"/>
          <c:order val="1"/>
          <c:tx>
            <c:strRef>
              <c:f>Sheet1!$L$47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1D697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Sheet1!$J$48:$J$52</c:f>
              <c:strCache>
                <c:ptCount val="5"/>
                <c:pt idx="0">
                  <c:v>Physical</c:v>
                </c:pt>
                <c:pt idx="1">
                  <c:v>HIV</c:v>
                </c:pt>
                <c:pt idx="2">
                  <c:v>Phsych</c:v>
                </c:pt>
                <c:pt idx="3">
                  <c:v>D/A</c:v>
                </c:pt>
                <c:pt idx="4">
                  <c:v>Special Ed</c:v>
                </c:pt>
              </c:strCache>
            </c:strRef>
          </c:cat>
          <c:val>
            <c:numRef>
              <c:f>Sheet1!$L$48:$L$52</c:f>
              <c:numCache>
                <c:formatCode>General</c:formatCode>
                <c:ptCount val="5"/>
                <c:pt idx="0">
                  <c:v>73</c:v>
                </c:pt>
                <c:pt idx="1">
                  <c:v>5</c:v>
                </c:pt>
                <c:pt idx="2">
                  <c:v>61</c:v>
                </c:pt>
                <c:pt idx="3">
                  <c:v>81</c:v>
                </c:pt>
                <c:pt idx="4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B1-4C62-AD4F-01FE1B7BA69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80989215"/>
        <c:axId val="1980997535"/>
      </c:barChart>
      <c:catAx>
        <c:axId val="19809892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0997535"/>
        <c:crosses val="autoZero"/>
        <c:auto val="1"/>
        <c:lblAlgn val="ctr"/>
        <c:lblOffset val="100"/>
        <c:noMultiLvlLbl val="0"/>
      </c:catAx>
      <c:valAx>
        <c:axId val="19809975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09892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Sheet1!$O$47</c:f>
              <c:strCache>
                <c:ptCount val="1"/>
                <c:pt idx="0">
                  <c:v>2022C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Sheet1!$N$48:$N$52</c:f>
              <c:strCache>
                <c:ptCount val="5"/>
                <c:pt idx="0">
                  <c:v>Physical</c:v>
                </c:pt>
                <c:pt idx="1">
                  <c:v>HIV</c:v>
                </c:pt>
                <c:pt idx="2">
                  <c:v>Phsych</c:v>
                </c:pt>
                <c:pt idx="3">
                  <c:v>D/A</c:v>
                </c:pt>
                <c:pt idx="4">
                  <c:v>Special Ed</c:v>
                </c:pt>
              </c:strCache>
            </c:strRef>
          </c:cat>
          <c:val>
            <c:numRef>
              <c:f>Sheet1!$O$48:$O$52</c:f>
              <c:numCache>
                <c:formatCode>General</c:formatCode>
                <c:ptCount val="5"/>
                <c:pt idx="0">
                  <c:v>42</c:v>
                </c:pt>
                <c:pt idx="1">
                  <c:v>2</c:v>
                </c:pt>
                <c:pt idx="2">
                  <c:v>47</c:v>
                </c:pt>
                <c:pt idx="3">
                  <c:v>40</c:v>
                </c:pt>
                <c:pt idx="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88-42B7-BBB8-DD8EC2521867}"/>
            </c:ext>
          </c:extLst>
        </c:ser>
        <c:ser>
          <c:idx val="1"/>
          <c:order val="1"/>
          <c:tx>
            <c:strRef>
              <c:f>Sheet1!$P$47</c:f>
              <c:strCache>
                <c:ptCount val="1"/>
                <c:pt idx="0">
                  <c:v>2023C</c:v>
                </c:pt>
              </c:strCache>
            </c:strRef>
          </c:tx>
          <c:spPr>
            <a:solidFill>
              <a:srgbClr val="1D697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Sheet1!$N$48:$N$52</c:f>
              <c:strCache>
                <c:ptCount val="5"/>
                <c:pt idx="0">
                  <c:v>Physical</c:v>
                </c:pt>
                <c:pt idx="1">
                  <c:v>HIV</c:v>
                </c:pt>
                <c:pt idx="2">
                  <c:v>Phsych</c:v>
                </c:pt>
                <c:pt idx="3">
                  <c:v>D/A</c:v>
                </c:pt>
                <c:pt idx="4">
                  <c:v>Special Ed</c:v>
                </c:pt>
              </c:strCache>
            </c:strRef>
          </c:cat>
          <c:val>
            <c:numRef>
              <c:f>Sheet1!$P$48:$P$52</c:f>
              <c:numCache>
                <c:formatCode>General</c:formatCode>
                <c:ptCount val="5"/>
                <c:pt idx="0">
                  <c:v>40</c:v>
                </c:pt>
                <c:pt idx="1">
                  <c:v>2</c:v>
                </c:pt>
                <c:pt idx="2">
                  <c:v>55</c:v>
                </c:pt>
                <c:pt idx="3">
                  <c:v>40</c:v>
                </c:pt>
                <c:pt idx="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88-42B7-BBB8-DD8EC25218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81006687"/>
        <c:axId val="1980995871"/>
      </c:barChart>
      <c:catAx>
        <c:axId val="19810066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0995871"/>
        <c:crosses val="autoZero"/>
        <c:auto val="1"/>
        <c:lblAlgn val="ctr"/>
        <c:lblOffset val="100"/>
        <c:noMultiLvlLbl val="0"/>
      </c:catAx>
      <c:valAx>
        <c:axId val="19809958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10066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Sheet1!$B$27</c:f>
              <c:strCache>
                <c:ptCount val="1"/>
                <c:pt idx="0">
                  <c:v>18-24</c:v>
                </c:pt>
              </c:strCache>
            </c:strRef>
          </c:tx>
          <c:spPr>
            <a:ln w="28575" cap="rnd">
              <a:solidFill>
                <a:srgbClr val="1D697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9469605335538442E-2"/>
                  <c:y val="-9.12999016596036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1D697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550152700262705E-2"/>
                      <c:h val="8.83142826576349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18-4B68-9B73-4ACA5D36AD5D}"/>
                </c:ext>
              </c:extLst>
            </c:dLbl>
            <c:dLbl>
              <c:idx val="1"/>
              <c:layout>
                <c:manualLayout>
                  <c:x val="-4.2813004604899209E-2"/>
                  <c:y val="-8.042078115702065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1D697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7237082871467846E-2"/>
                      <c:h val="0.1004021943271716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FB18-4B68-9B73-4ACA5D36AD5D}"/>
                </c:ext>
              </c:extLst>
            </c:dLbl>
            <c:dLbl>
              <c:idx val="2"/>
              <c:layout>
                <c:manualLayout>
                  <c:x val="-2.0140296533761357E-2"/>
                  <c:y val="3.97814124848520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18-4B68-9B73-4ACA5D36AD5D}"/>
                </c:ext>
              </c:extLst>
            </c:dLbl>
            <c:dLbl>
              <c:idx val="3"/>
              <c:layout>
                <c:manualLayout>
                  <c:x val="-5.8694463761511488E-2"/>
                  <c:y val="-7.07504518213913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1D697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534955071858821E-2"/>
                      <c:h val="8.10615356559129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FB18-4B68-9B73-4ACA5D36AD5D}"/>
                </c:ext>
              </c:extLst>
            </c:dLbl>
            <c:dLbl>
              <c:idx val="4"/>
              <c:layout>
                <c:manualLayout>
                  <c:x val="-3.3593531263833749E-2"/>
                  <c:y val="7.36275651595547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1D697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8797872924369635E-2"/>
                      <c:h val="5.82395584238276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FB18-4B68-9B73-4ACA5D36AD5D}"/>
                </c:ext>
              </c:extLst>
            </c:dLbl>
            <c:dLbl>
              <c:idx val="5"/>
              <c:layout>
                <c:manualLayout>
                  <c:x val="-3.4429397535234399E-2"/>
                  <c:y val="5.18693241543887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1D697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469605467170928E-2"/>
                      <c:h val="7.274505242727169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18-4B68-9B73-4ACA5D36AD5D}"/>
                </c:ext>
              </c:extLst>
            </c:dLbl>
            <c:dLbl>
              <c:idx val="6"/>
              <c:layout>
                <c:manualLayout>
                  <c:x val="-4.0305471606939085E-2"/>
                  <c:y val="-9.129990165960366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1D697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22188524306399E-2"/>
                      <c:h val="9.314944732544960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FB18-4B68-9B73-4ACA5D36AD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1D6975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Sheet1!$A$28:$A$34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Sheet1!$B$28:$B$34</c:f>
              <c:numCache>
                <c:formatCode>General</c:formatCode>
                <c:ptCount val="7"/>
                <c:pt idx="0">
                  <c:v>24</c:v>
                </c:pt>
                <c:pt idx="1">
                  <c:v>29</c:v>
                </c:pt>
                <c:pt idx="2">
                  <c:v>9</c:v>
                </c:pt>
                <c:pt idx="3">
                  <c:v>34</c:v>
                </c:pt>
                <c:pt idx="4">
                  <c:v>28</c:v>
                </c:pt>
                <c:pt idx="5">
                  <c:v>17</c:v>
                </c:pt>
                <c:pt idx="6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B18-4B68-9B73-4ACA5D36AD5D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953457775"/>
        <c:axId val="1953467759"/>
      </c:lineChart>
      <c:catAx>
        <c:axId val="1953457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3467759"/>
        <c:crosses val="autoZero"/>
        <c:auto val="1"/>
        <c:lblAlgn val="ctr"/>
        <c:lblOffset val="100"/>
        <c:noMultiLvlLbl val="0"/>
      </c:catAx>
      <c:valAx>
        <c:axId val="19534677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34577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Sheet1!$B$49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Sheet1!$A$50:$A$51</c:f>
              <c:strCache>
                <c:ptCount val="2"/>
                <c:pt idx="0">
                  <c:v>55-61</c:v>
                </c:pt>
                <c:pt idx="1">
                  <c:v>62+</c:v>
                </c:pt>
              </c:strCache>
            </c:strRef>
          </c:cat>
          <c:val>
            <c:numRef>
              <c:f>Sheet1!$B$50:$B$51</c:f>
              <c:numCache>
                <c:formatCode>General</c:formatCode>
                <c:ptCount val="2"/>
                <c:pt idx="0">
                  <c:v>57</c:v>
                </c:pt>
                <c:pt idx="1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15-4EA0-90DA-FC4E2D472D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80985887"/>
        <c:axId val="1981003775"/>
      </c:barChart>
      <c:catAx>
        <c:axId val="19809858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1003775"/>
        <c:crosses val="autoZero"/>
        <c:auto val="1"/>
        <c:lblAlgn val="ctr"/>
        <c:lblOffset val="100"/>
        <c:noMultiLvlLbl val="0"/>
      </c:catAx>
      <c:valAx>
        <c:axId val="19810037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09858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316869482223811E-2"/>
          <c:y val="3.0303030303030304E-2"/>
          <c:w val="0.94701646385110949"/>
          <c:h val="0.91364073808955704"/>
        </c:manualLayout>
      </c:layout>
      <c:lineChart>
        <c:grouping val="standard"/>
        <c:varyColors val="0"/>
        <c:ser>
          <c:idx val="0"/>
          <c:order val="0"/>
          <c:tx>
            <c:strRef>
              <c:f>Sheet1!$B$36</c:f>
              <c:strCache>
                <c:ptCount val="1"/>
                <c:pt idx="0">
                  <c:v># of Veterans</c:v>
                </c:pt>
              </c:strCache>
            </c:strRef>
          </c:tx>
          <c:spPr>
            <a:ln w="28575" cap="rnd">
              <a:solidFill>
                <a:srgbClr val="1D6975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4.4840789787640181E-2"/>
                  <c:y val="0.1122602004294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1D697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015151515151505E-2"/>
                      <c:h val="0.1214393939393939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4B8-47DC-94AF-C7AC5F063A77}"/>
                </c:ext>
              </c:extLst>
            </c:dLbl>
            <c:dLbl>
              <c:idx val="2"/>
              <c:layout>
                <c:manualLayout>
                  <c:x val="-4.0295514197089002E-2"/>
                  <c:y val="8.95329277022190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1D697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924242424242425E-2"/>
                      <c:h val="0.1062878787878787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14B8-47DC-94AF-C7AC5F063A77}"/>
                </c:ext>
              </c:extLst>
            </c:dLbl>
            <c:dLbl>
              <c:idx val="3"/>
              <c:layout>
                <c:manualLayout>
                  <c:x val="-3.6507456454306905E-2"/>
                  <c:y val="6.554302871232013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1D697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348484848484842E-2"/>
                      <c:h val="9.366161616161616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4B8-47DC-94AF-C7AC5F063A77}"/>
                </c:ext>
              </c:extLst>
            </c:dLbl>
            <c:dLbl>
              <c:idx val="4"/>
              <c:layout>
                <c:manualLayout>
                  <c:x val="-5.8477153424003815E-2"/>
                  <c:y val="-0.11627515310586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1D697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28787878787877"/>
                      <c:h val="0.1643686868686868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14B8-47DC-94AF-C7AC5F063A77}"/>
                </c:ext>
              </c:extLst>
            </c:dLbl>
            <c:dLbl>
              <c:idx val="5"/>
              <c:layout>
                <c:manualLayout>
                  <c:x val="-3.650745645430685E-2"/>
                  <c:y val="8.069454386383520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1D697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348484848484842E-2"/>
                      <c:h val="9.366161616161616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4B8-47DC-94AF-C7AC5F063A77}"/>
                </c:ext>
              </c:extLst>
            </c:dLbl>
            <c:dLbl>
              <c:idx val="6"/>
              <c:layout>
                <c:manualLayout>
                  <c:x val="-3.7265211166785973E-2"/>
                  <c:y val="5.03915135608049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1D697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863636363636367E-2"/>
                      <c:h val="7.345959595959596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4B8-47DC-94AF-C7AC5F063A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1D6975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Sheet1!$A$37:$A$43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Sheet1!$B$37:$B$43</c:f>
              <c:numCache>
                <c:formatCode>General</c:formatCode>
                <c:ptCount val="7"/>
                <c:pt idx="0">
                  <c:v>40</c:v>
                </c:pt>
                <c:pt idx="1">
                  <c:v>30</c:v>
                </c:pt>
                <c:pt idx="2">
                  <c:v>25</c:v>
                </c:pt>
                <c:pt idx="3">
                  <c:v>26</c:v>
                </c:pt>
                <c:pt idx="4">
                  <c:v>31</c:v>
                </c:pt>
                <c:pt idx="5">
                  <c:v>25</c:v>
                </c:pt>
                <c:pt idx="6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B8-47DC-94AF-C7AC5F063A77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799266943"/>
        <c:axId val="1799262783"/>
      </c:lineChart>
      <c:catAx>
        <c:axId val="17992669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9262783"/>
        <c:crosses val="autoZero"/>
        <c:auto val="1"/>
        <c:lblAlgn val="ctr"/>
        <c:lblOffset val="100"/>
        <c:noMultiLvlLbl val="0"/>
      </c:catAx>
      <c:valAx>
        <c:axId val="17992627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92669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556C5-6417-4A4F-9260-E965EE3B90B9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0CA5-2ED1-4BA2-837D-DFB2B157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72414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556C5-6417-4A4F-9260-E965EE3B90B9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0CA5-2ED1-4BA2-837D-DFB2B157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74390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556C5-6417-4A4F-9260-E965EE3B90B9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0CA5-2ED1-4BA2-837D-DFB2B157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03044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556C5-6417-4A4F-9260-E965EE3B90B9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0CA5-2ED1-4BA2-837D-DFB2B157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74889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556C5-6417-4A4F-9260-E965EE3B90B9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0CA5-2ED1-4BA2-837D-DFB2B157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20521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556C5-6417-4A4F-9260-E965EE3B90B9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0CA5-2ED1-4BA2-837D-DFB2B157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2360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556C5-6417-4A4F-9260-E965EE3B90B9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0CA5-2ED1-4BA2-837D-DFB2B157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3355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556C5-6417-4A4F-9260-E965EE3B90B9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0CA5-2ED1-4BA2-837D-DFB2B157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4055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556C5-6417-4A4F-9260-E965EE3B90B9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0CA5-2ED1-4BA2-837D-DFB2B157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588595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556C5-6417-4A4F-9260-E965EE3B90B9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0CA5-2ED1-4BA2-837D-DFB2B157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332545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556C5-6417-4A4F-9260-E965EE3B90B9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0CA5-2ED1-4BA2-837D-DFB2B157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29219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556C5-6417-4A4F-9260-E965EE3B90B9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30CA5-2ED1-4BA2-837D-DFB2B157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98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69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120882" y="859710"/>
            <a:ext cx="5628576" cy="5057030"/>
            <a:chOff x="3163912" y="762891"/>
            <a:chExt cx="5628576" cy="505703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50284" y="762891"/>
              <a:ext cx="5255833" cy="4238576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3163912" y="5173590"/>
              <a:ext cx="56285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>
                  <a:solidFill>
                    <a:schemeClr val="bg1"/>
                  </a:solidFill>
                  <a:latin typeface="Eras Light ITC" panose="020B0402030504020804" pitchFamily="34" charset="0"/>
                </a:rPr>
                <a:t>2023 Point in Time Count</a:t>
              </a:r>
              <a:endParaRPr lang="en-US" sz="3600" dirty="0">
                <a:solidFill>
                  <a:schemeClr val="bg1"/>
                </a:solidFill>
                <a:latin typeface="Eras Light ITC" panose="020B04020305040208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51002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1615362"/>
              </p:ext>
            </p:extLst>
          </p:nvPr>
        </p:nvGraphicFramePr>
        <p:xfrm>
          <a:off x="247289" y="1233577"/>
          <a:ext cx="8597142" cy="5443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1227" y="38293"/>
            <a:ext cx="8479336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latin typeface="Arial Black" panose="020B0A04020102020204" pitchFamily="34" charset="0"/>
              </a:rPr>
              <a:t>Aging</a:t>
            </a:r>
            <a:r>
              <a:rPr lang="en-US" sz="6000" dirty="0" err="1" smtClean="0"/>
              <a:t>Populations</a:t>
            </a:r>
            <a:endParaRPr lang="en-US" sz="5400" dirty="0"/>
          </a:p>
        </p:txBody>
      </p:sp>
      <p:grpSp>
        <p:nvGrpSpPr>
          <p:cNvPr id="48" name="Group 47"/>
          <p:cNvGrpSpPr/>
          <p:nvPr/>
        </p:nvGrpSpPr>
        <p:grpSpPr>
          <a:xfrm>
            <a:off x="8984353" y="406463"/>
            <a:ext cx="3097078" cy="6082723"/>
            <a:chOff x="8952037" y="282693"/>
            <a:chExt cx="3097078" cy="6082723"/>
          </a:xfrm>
        </p:grpSpPr>
        <p:grpSp>
          <p:nvGrpSpPr>
            <p:cNvPr id="16" name="Group 15"/>
            <p:cNvGrpSpPr/>
            <p:nvPr/>
          </p:nvGrpSpPr>
          <p:grpSpPr>
            <a:xfrm>
              <a:off x="8952037" y="282693"/>
              <a:ext cx="3097078" cy="5151884"/>
              <a:chOff x="8857151" y="396209"/>
              <a:chExt cx="3097078" cy="5151884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023918" y="4489907"/>
                <a:ext cx="927198" cy="927198"/>
              </a:xfrm>
              <a:prstGeom prst="rect">
                <a:avLst/>
              </a:prstGeom>
            </p:spPr>
          </p:pic>
          <p:grpSp>
            <p:nvGrpSpPr>
              <p:cNvPr id="18" name="Group 17"/>
              <p:cNvGrpSpPr/>
              <p:nvPr/>
            </p:nvGrpSpPr>
            <p:grpSpPr>
              <a:xfrm>
                <a:off x="8857151" y="396209"/>
                <a:ext cx="3097078" cy="3981567"/>
                <a:chOff x="8857151" y="396209"/>
                <a:chExt cx="3097078" cy="3981567"/>
              </a:xfrm>
            </p:grpSpPr>
            <p:grpSp>
              <p:nvGrpSpPr>
                <p:cNvPr id="22" name="Group 21"/>
                <p:cNvGrpSpPr/>
                <p:nvPr/>
              </p:nvGrpSpPr>
              <p:grpSpPr>
                <a:xfrm>
                  <a:off x="8857151" y="396209"/>
                  <a:ext cx="3097078" cy="3939757"/>
                  <a:chOff x="8819832" y="1265382"/>
                  <a:chExt cx="3097078" cy="3939757"/>
                </a:xfrm>
              </p:grpSpPr>
              <p:grpSp>
                <p:nvGrpSpPr>
                  <p:cNvPr id="24" name="Group 23"/>
                  <p:cNvGrpSpPr/>
                  <p:nvPr/>
                </p:nvGrpSpPr>
                <p:grpSpPr>
                  <a:xfrm>
                    <a:off x="8819832" y="1265382"/>
                    <a:ext cx="3097078" cy="3000963"/>
                    <a:chOff x="8860737" y="1341824"/>
                    <a:chExt cx="3097078" cy="3000963"/>
                  </a:xfrm>
                </p:grpSpPr>
                <p:grpSp>
                  <p:nvGrpSpPr>
                    <p:cNvPr id="27" name="Group 26"/>
                    <p:cNvGrpSpPr/>
                    <p:nvPr/>
                  </p:nvGrpSpPr>
                  <p:grpSpPr>
                    <a:xfrm>
                      <a:off x="8925395" y="1341824"/>
                      <a:ext cx="2970436" cy="736483"/>
                      <a:chOff x="8924051" y="1497092"/>
                      <a:chExt cx="3124072" cy="736483"/>
                    </a:xfrm>
                  </p:grpSpPr>
                  <p:pic>
                    <p:nvPicPr>
                      <p:cNvPr id="40" name="Picture 39"/>
                      <p:cNvPicPr>
                        <a:picLocks noChangeAspect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8924051" y="1578206"/>
                        <a:ext cx="520022" cy="520022"/>
                      </a:xfrm>
                      <a:prstGeom prst="rect">
                        <a:avLst/>
                      </a:prstGeom>
                    </p:spPr>
                  </p:pic>
                  <p:pic>
                    <p:nvPicPr>
                      <p:cNvPr id="41" name="Picture 40"/>
                      <p:cNvPicPr>
                        <a:picLocks noChangeAspect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0285713" y="1585118"/>
                        <a:ext cx="465761" cy="465762"/>
                      </a:xfrm>
                      <a:prstGeom prst="rect">
                        <a:avLst/>
                      </a:prstGeom>
                    </p:spPr>
                  </p:pic>
                  <p:sp>
                    <p:nvSpPr>
                      <p:cNvPr id="42" name="TextBox 41"/>
                      <p:cNvSpPr txBox="1"/>
                      <p:nvPr/>
                    </p:nvSpPr>
                    <p:spPr>
                      <a:xfrm>
                        <a:off x="9335101" y="1648800"/>
                        <a:ext cx="933058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3200" b="1" dirty="0" smtClean="0"/>
                          <a:t>73</a:t>
                        </a:r>
                        <a:r>
                          <a:rPr lang="en-US" sz="2400" b="1" dirty="0" smtClean="0"/>
                          <a:t>%</a:t>
                        </a:r>
                        <a:endParaRPr lang="en-US" sz="2400" b="1" dirty="0"/>
                      </a:p>
                    </p:txBody>
                  </p:sp>
                  <p:sp>
                    <p:nvSpPr>
                      <p:cNvPr id="43" name="TextBox 42"/>
                      <p:cNvSpPr txBox="1"/>
                      <p:nvPr/>
                    </p:nvSpPr>
                    <p:spPr>
                      <a:xfrm>
                        <a:off x="9348980" y="1497092"/>
                        <a:ext cx="942539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b="1" dirty="0" smtClean="0">
                            <a:latin typeface="Arial Black" panose="020B0A04020102020204" pitchFamily="34" charset="0"/>
                          </a:rPr>
                          <a:t>MALE</a:t>
                        </a:r>
                        <a:endParaRPr lang="en-US" b="1" dirty="0">
                          <a:latin typeface="Arial Black" panose="020B0A04020102020204" pitchFamily="34" charset="0"/>
                        </a:endParaRPr>
                      </a:p>
                    </p:txBody>
                  </p:sp>
                  <p:sp>
                    <p:nvSpPr>
                      <p:cNvPr id="44" name="TextBox 43"/>
                      <p:cNvSpPr txBox="1"/>
                      <p:nvPr/>
                    </p:nvSpPr>
                    <p:spPr>
                      <a:xfrm>
                        <a:off x="10620288" y="1499202"/>
                        <a:ext cx="1427835" cy="33855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1600" b="1" dirty="0" smtClean="0">
                            <a:latin typeface="Arial Black" panose="020B0A04020102020204" pitchFamily="34" charset="0"/>
                          </a:rPr>
                          <a:t>FEMALE</a:t>
                        </a:r>
                        <a:endParaRPr lang="en-US" sz="1600" b="1" dirty="0">
                          <a:latin typeface="Arial Black" panose="020B0A04020102020204" pitchFamily="34" charset="0"/>
                        </a:endParaRPr>
                      </a:p>
                    </p:txBody>
                  </p:sp>
                  <p:sp>
                    <p:nvSpPr>
                      <p:cNvPr id="45" name="TextBox 44"/>
                      <p:cNvSpPr txBox="1"/>
                      <p:nvPr/>
                    </p:nvSpPr>
                    <p:spPr>
                      <a:xfrm>
                        <a:off x="10620288" y="1613007"/>
                        <a:ext cx="1152838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3200" b="1" dirty="0" smtClean="0"/>
                          <a:t>2</a:t>
                        </a:r>
                        <a:r>
                          <a:rPr lang="en-US" sz="3200" b="1" dirty="0"/>
                          <a:t>7</a:t>
                        </a:r>
                        <a:r>
                          <a:rPr lang="en-US" sz="2400" b="1" dirty="0" smtClean="0"/>
                          <a:t>%</a:t>
                        </a:r>
                        <a:endParaRPr lang="en-US" sz="2400" b="1" dirty="0"/>
                      </a:p>
                    </p:txBody>
                  </p:sp>
                </p:grpSp>
                <p:sp>
                  <p:nvSpPr>
                    <p:cNvPr id="28" name="TextBox 27"/>
                    <p:cNvSpPr txBox="1"/>
                    <p:nvPr/>
                  </p:nvSpPr>
                  <p:spPr>
                    <a:xfrm>
                      <a:off x="9381468" y="2775471"/>
                      <a:ext cx="658096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400" b="1" dirty="0" smtClean="0"/>
                        <a:t>42</a:t>
                      </a:r>
                      <a:r>
                        <a:rPr lang="en-US" b="1" dirty="0" smtClean="0"/>
                        <a:t>%</a:t>
                      </a:r>
                      <a:endParaRPr lang="en-US" b="1" dirty="0"/>
                    </a:p>
                  </p:txBody>
                </p:sp>
                <p:sp>
                  <p:nvSpPr>
                    <p:cNvPr id="29" name="TextBox 28"/>
                    <p:cNvSpPr txBox="1"/>
                    <p:nvPr/>
                  </p:nvSpPr>
                  <p:spPr>
                    <a:xfrm>
                      <a:off x="8860737" y="2246733"/>
                      <a:ext cx="1699559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b="1" dirty="0" smtClean="0">
                          <a:latin typeface="Arial Black" panose="020B0A04020102020204" pitchFamily="34" charset="0"/>
                        </a:rPr>
                        <a:t>MENTAL HEALTH </a:t>
                      </a:r>
                      <a:endParaRPr lang="en-US" b="1" dirty="0">
                        <a:latin typeface="Arial Black" panose="020B0A04020102020204" pitchFamily="34" charset="0"/>
                      </a:endParaRPr>
                    </a:p>
                  </p:txBody>
                </p:sp>
                <p:cxnSp>
                  <p:nvCxnSpPr>
                    <p:cNvPr id="30" name="Straight Connector 29"/>
                    <p:cNvCxnSpPr/>
                    <p:nvPr/>
                  </p:nvCxnSpPr>
                  <p:spPr>
                    <a:xfrm>
                      <a:off x="9014604" y="2111759"/>
                      <a:ext cx="2498944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Straight Connector 30"/>
                    <p:cNvCxnSpPr/>
                    <p:nvPr/>
                  </p:nvCxnSpPr>
                  <p:spPr>
                    <a:xfrm>
                      <a:off x="9042047" y="3305658"/>
                      <a:ext cx="2498944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2" name="TextBox 31"/>
                    <p:cNvSpPr txBox="1"/>
                    <p:nvPr/>
                  </p:nvSpPr>
                  <p:spPr>
                    <a:xfrm>
                      <a:off x="10752694" y="2783582"/>
                      <a:ext cx="658096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400" b="1" dirty="0" smtClean="0"/>
                        <a:t>35</a:t>
                      </a:r>
                      <a:r>
                        <a:rPr lang="en-US" b="1" dirty="0" smtClean="0"/>
                        <a:t>%</a:t>
                      </a:r>
                      <a:endParaRPr lang="en-US" b="1" dirty="0"/>
                    </a:p>
                  </p:txBody>
                </p:sp>
                <p:sp>
                  <p:nvSpPr>
                    <p:cNvPr id="33" name="TextBox 32"/>
                    <p:cNvSpPr txBox="1"/>
                    <p:nvPr/>
                  </p:nvSpPr>
                  <p:spPr>
                    <a:xfrm>
                      <a:off x="10231963" y="2254844"/>
                      <a:ext cx="1699559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b="1" dirty="0" smtClean="0">
                          <a:latin typeface="Arial Black" panose="020B0A04020102020204" pitchFamily="34" charset="0"/>
                        </a:rPr>
                        <a:t>DRUG</a:t>
                      </a:r>
                    </a:p>
                    <a:p>
                      <a:pPr algn="ctr"/>
                      <a:r>
                        <a:rPr lang="en-US" b="1" dirty="0" smtClean="0">
                          <a:latin typeface="Arial Black" panose="020B0A04020102020204" pitchFamily="34" charset="0"/>
                        </a:rPr>
                        <a:t>USE</a:t>
                      </a:r>
                      <a:endParaRPr lang="en-US" b="1" dirty="0">
                        <a:latin typeface="Arial Black" panose="020B0A04020102020204" pitchFamily="34" charset="0"/>
                      </a:endParaRPr>
                    </a:p>
                  </p:txBody>
                </p:sp>
                <p:cxnSp>
                  <p:nvCxnSpPr>
                    <p:cNvPr id="34" name="Straight Connector 33"/>
                    <p:cNvCxnSpPr/>
                    <p:nvPr/>
                  </p:nvCxnSpPr>
                  <p:spPr>
                    <a:xfrm>
                      <a:off x="10446589" y="2246733"/>
                      <a:ext cx="0" cy="990403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5" name="Group 34"/>
                    <p:cNvGrpSpPr/>
                    <p:nvPr/>
                  </p:nvGrpSpPr>
                  <p:grpSpPr>
                    <a:xfrm>
                      <a:off x="8962848" y="3267277"/>
                      <a:ext cx="2994967" cy="1015663"/>
                      <a:chOff x="9014604" y="3146510"/>
                      <a:chExt cx="2994967" cy="1015663"/>
                    </a:xfrm>
                  </p:grpSpPr>
                  <p:pic>
                    <p:nvPicPr>
                      <p:cNvPr id="37" name="Picture 36"/>
                      <p:cNvPicPr>
                        <a:picLocks noChangeAspect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9014604" y="3380220"/>
                        <a:ext cx="653157" cy="653157"/>
                      </a:xfrm>
                      <a:prstGeom prst="rect">
                        <a:avLst/>
                      </a:prstGeom>
                    </p:spPr>
                  </p:pic>
                  <p:sp>
                    <p:nvSpPr>
                      <p:cNvPr id="38" name="TextBox 37"/>
                      <p:cNvSpPr txBox="1"/>
                      <p:nvPr/>
                    </p:nvSpPr>
                    <p:spPr>
                      <a:xfrm>
                        <a:off x="10527985" y="3371816"/>
                        <a:ext cx="1481586" cy="64633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1200" b="1" dirty="0" smtClean="0">
                            <a:latin typeface="Arial Black" panose="020B0A04020102020204" pitchFamily="34" charset="0"/>
                          </a:rPr>
                          <a:t>Receiving Healthcare</a:t>
                        </a:r>
                      </a:p>
                      <a:p>
                        <a:r>
                          <a:rPr lang="en-US" sz="1200" b="1" dirty="0" smtClean="0">
                            <a:latin typeface="Arial Black" panose="020B0A04020102020204" pitchFamily="34" charset="0"/>
                          </a:rPr>
                          <a:t>Regularly</a:t>
                        </a:r>
                        <a:endParaRPr lang="en-US" sz="1200" b="1" dirty="0">
                          <a:latin typeface="Arial Black" panose="020B0A04020102020204" pitchFamily="34" charset="0"/>
                        </a:endParaRPr>
                      </a:p>
                    </p:txBody>
                  </p:sp>
                  <p:sp>
                    <p:nvSpPr>
                      <p:cNvPr id="39" name="TextBox 38"/>
                      <p:cNvSpPr txBox="1"/>
                      <p:nvPr/>
                    </p:nvSpPr>
                    <p:spPr>
                      <a:xfrm>
                        <a:off x="9494420" y="3146510"/>
                        <a:ext cx="1340880" cy="101566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6000" b="1" dirty="0"/>
                          <a:t>6</a:t>
                        </a:r>
                        <a:r>
                          <a:rPr lang="en-US" sz="6000" b="1" dirty="0" smtClean="0"/>
                          <a:t>%</a:t>
                        </a:r>
                        <a:endParaRPr lang="en-US" sz="4800" b="1" dirty="0"/>
                      </a:p>
                    </p:txBody>
                  </p:sp>
                </p:grpSp>
                <p:cxnSp>
                  <p:nvCxnSpPr>
                    <p:cNvPr id="36" name="Straight Connector 35"/>
                    <p:cNvCxnSpPr/>
                    <p:nvPr/>
                  </p:nvCxnSpPr>
                  <p:spPr>
                    <a:xfrm>
                      <a:off x="9042047" y="4342787"/>
                      <a:ext cx="2498944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pic>
                <p:nvPicPr>
                  <p:cNvPr id="25" name="Picture 24"/>
                  <p:cNvPicPr>
                    <a:picLocks noChangeAspect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0794711" y="4390674"/>
                    <a:ext cx="814465" cy="814465"/>
                  </a:xfrm>
                  <a:prstGeom prst="rect">
                    <a:avLst/>
                  </a:prstGeom>
                </p:spPr>
              </p:pic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9021811" y="4374142"/>
                    <a:ext cx="1748929" cy="83099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b="1" u="sng" dirty="0" smtClean="0">
                        <a:latin typeface="Arial Black" panose="020B0A04020102020204" pitchFamily="34" charset="0"/>
                      </a:rPr>
                      <a:t>92% </a:t>
                    </a:r>
                    <a:r>
                      <a:rPr lang="en-US" sz="1200" b="1" dirty="0" smtClean="0">
                        <a:latin typeface="Arial Black" panose="020B0A04020102020204" pitchFamily="34" charset="0"/>
                      </a:rPr>
                      <a:t>Identified</a:t>
                    </a:r>
                  </a:p>
                  <a:p>
                    <a:r>
                      <a:rPr lang="en-US" sz="1200" b="1" dirty="0" smtClean="0">
                        <a:latin typeface="Arial Black" panose="020B0A04020102020204" pitchFamily="34" charset="0"/>
                      </a:rPr>
                      <a:t>As being the head of household with no other members</a:t>
                    </a:r>
                    <a:endParaRPr lang="en-US" sz="1200" b="1" dirty="0">
                      <a:latin typeface="Arial Black" panose="020B0A04020102020204" pitchFamily="34" charset="0"/>
                    </a:endParaRPr>
                  </a:p>
                </p:txBody>
              </p:sp>
            </p:grp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9058791" y="4377776"/>
                  <a:ext cx="2498944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" name="TextBox 18"/>
              <p:cNvSpPr txBox="1"/>
              <p:nvPr/>
            </p:nvSpPr>
            <p:spPr>
              <a:xfrm>
                <a:off x="9974672" y="4419587"/>
                <a:ext cx="1691392" cy="4693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400" b="1" dirty="0" smtClean="0">
                    <a:latin typeface="Arial Black" panose="020B0A04020102020204" pitchFamily="34" charset="0"/>
                  </a:rPr>
                  <a:t>COMMUNITY</a:t>
                </a:r>
                <a:r>
                  <a:rPr lang="en-US" sz="1200" b="1" dirty="0" smtClean="0">
                    <a:latin typeface="Arial Black" panose="020B0A04020102020204" pitchFamily="34" charset="0"/>
                  </a:rPr>
                  <a:t> </a:t>
                </a:r>
                <a:r>
                  <a:rPr lang="en-US" sz="1050" b="1" dirty="0" smtClean="0">
                    <a:latin typeface="Arial Black" panose="020B0A04020102020204" pitchFamily="34" charset="0"/>
                  </a:rPr>
                  <a:t>FEEDBACK</a:t>
                </a:r>
                <a:endParaRPr lang="en-US" sz="1050" b="1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9816859" y="4858882"/>
                <a:ext cx="1900895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MORE SHELTER</a:t>
                </a:r>
              </a:p>
              <a:p>
                <a:pPr algn="r"/>
                <a:r>
                  <a:rPr lang="en-US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MORE TRANSPORTATION</a:t>
                </a:r>
              </a:p>
              <a:p>
                <a:pPr algn="r"/>
                <a:r>
                  <a:rPr lang="en-US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MORE HOUSING</a:t>
                </a:r>
                <a:endParaRPr lang="en-US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9130390" y="5548093"/>
                <a:ext cx="2498944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21077" y="5527746"/>
              <a:ext cx="808156" cy="808156"/>
            </a:xfrm>
            <a:prstGeom prst="rect">
              <a:avLst/>
            </a:prstGeom>
          </p:spPr>
        </p:pic>
        <p:sp>
          <p:nvSpPr>
            <p:cNvPr id="47" name="TextBox 46"/>
            <p:cNvSpPr txBox="1"/>
            <p:nvPr/>
          </p:nvSpPr>
          <p:spPr>
            <a:xfrm>
              <a:off x="9127799" y="5488253"/>
              <a:ext cx="2031922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Arial Black" panose="020B0A04020102020204" pitchFamily="34" charset="0"/>
                </a:rPr>
                <a:t>1 IN 3 </a:t>
              </a:r>
              <a:r>
                <a:rPr lang="en-US" dirty="0" smtClean="0">
                  <a:latin typeface="Arial Black" panose="020B0A04020102020204" pitchFamily="34" charset="0"/>
                  <a:cs typeface="Arial" panose="020B0604020202020204" pitchFamily="34" charset="0"/>
                </a:rPr>
                <a:t>PEOPLE </a:t>
              </a:r>
              <a:r>
                <a:rPr lang="en-U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OVER THE AGE OF 55 IDENTIFIED AS CHRONICALLY HOMELESS</a:t>
              </a:r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8816857" y="0"/>
            <a:ext cx="0" cy="69386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58631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9209074"/>
              </p:ext>
            </p:extLst>
          </p:nvPr>
        </p:nvGraphicFramePr>
        <p:xfrm>
          <a:off x="230909" y="1302327"/>
          <a:ext cx="8728364" cy="530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460421" y="1713607"/>
            <a:ext cx="1385048" cy="4585004"/>
            <a:chOff x="4433561" y="2112317"/>
            <a:chExt cx="1385048" cy="3000107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5038165" y="2360259"/>
              <a:ext cx="8964" cy="2752165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itle 1"/>
            <p:cNvSpPr txBox="1">
              <a:spLocks/>
            </p:cNvSpPr>
            <p:nvPr/>
          </p:nvSpPr>
          <p:spPr>
            <a:xfrm>
              <a:off x="4433561" y="2112317"/>
              <a:ext cx="1385048" cy="32273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1800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COVID-19</a:t>
              </a:r>
              <a:endParaRPr lang="en-US" sz="1800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78831" y="99827"/>
            <a:ext cx="8538026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latin typeface="Arial Black" panose="020B0A04020102020204" pitchFamily="34" charset="0"/>
              </a:rPr>
              <a:t>Veteran</a:t>
            </a:r>
            <a:r>
              <a:rPr lang="en-US" sz="6000" dirty="0" err="1" smtClean="0"/>
              <a:t>Count</a:t>
            </a:r>
            <a:endParaRPr lang="en-US" sz="5400" dirty="0"/>
          </a:p>
        </p:txBody>
      </p:sp>
      <p:grpSp>
        <p:nvGrpSpPr>
          <p:cNvPr id="45" name="Group 44"/>
          <p:cNvGrpSpPr/>
          <p:nvPr/>
        </p:nvGrpSpPr>
        <p:grpSpPr>
          <a:xfrm>
            <a:off x="9007195" y="1048927"/>
            <a:ext cx="3070785" cy="4840827"/>
            <a:chOff x="9047835" y="397499"/>
            <a:chExt cx="3070785" cy="484082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84122" y="3278815"/>
              <a:ext cx="927198" cy="927198"/>
            </a:xfrm>
            <a:prstGeom prst="rect">
              <a:avLst/>
            </a:prstGeom>
          </p:spPr>
        </p:pic>
        <p:grpSp>
          <p:nvGrpSpPr>
            <p:cNvPr id="21" name="Group 20"/>
            <p:cNvGrpSpPr/>
            <p:nvPr/>
          </p:nvGrpSpPr>
          <p:grpSpPr>
            <a:xfrm>
              <a:off x="9047835" y="397499"/>
              <a:ext cx="3070785" cy="1872394"/>
              <a:chOff x="8860737" y="1433264"/>
              <a:chExt cx="3070785" cy="1872394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8925395" y="1433264"/>
                <a:ext cx="2884401" cy="648700"/>
                <a:chOff x="8924051" y="1588532"/>
                <a:chExt cx="3033587" cy="648700"/>
              </a:xfrm>
            </p:grpSpPr>
            <p:pic>
              <p:nvPicPr>
                <p:cNvPr id="37" name="Picture 36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924051" y="1639166"/>
                  <a:ext cx="520022" cy="520022"/>
                </a:xfrm>
                <a:prstGeom prst="rect">
                  <a:avLst/>
                </a:prstGeom>
              </p:spPr>
            </p:pic>
            <p:pic>
              <p:nvPicPr>
                <p:cNvPr id="38" name="Picture 37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285713" y="1646078"/>
                  <a:ext cx="465761" cy="465762"/>
                </a:xfrm>
                <a:prstGeom prst="rect">
                  <a:avLst/>
                </a:prstGeom>
              </p:spPr>
            </p:pic>
            <p:sp>
              <p:nvSpPr>
                <p:cNvPr id="39" name="TextBox 38"/>
                <p:cNvSpPr txBox="1"/>
                <p:nvPr/>
              </p:nvSpPr>
              <p:spPr>
                <a:xfrm>
                  <a:off x="9348979" y="1772307"/>
                  <a:ext cx="9330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/>
                    <a:t>100</a:t>
                  </a:r>
                  <a:r>
                    <a:rPr lang="en-US" b="1" dirty="0" smtClean="0"/>
                    <a:t>%</a:t>
                  </a:r>
                  <a:endParaRPr lang="en-US" b="1" dirty="0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9348980" y="1588532"/>
                  <a:ext cx="94253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latin typeface="Arial Black" panose="020B0A04020102020204" pitchFamily="34" charset="0"/>
                    </a:rPr>
                    <a:t>MALE</a:t>
                  </a:r>
                  <a:endParaRPr lang="en-US" b="1" dirty="0">
                    <a:latin typeface="Arial Black" panose="020B0A04020102020204" pitchFamily="34" charset="0"/>
                  </a:endParaRPr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0609601" y="1610962"/>
                  <a:ext cx="134803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latin typeface="Arial Black" panose="020B0A04020102020204" pitchFamily="34" charset="0"/>
                    </a:rPr>
                    <a:t>FEMALE</a:t>
                  </a:r>
                  <a:endParaRPr lang="en-US" b="1" dirty="0">
                    <a:latin typeface="Arial Black" panose="020B0A04020102020204" pitchFamily="34" charset="0"/>
                  </a:endParaRP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10620288" y="1775567"/>
                  <a:ext cx="115283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/>
                    <a:t>0</a:t>
                  </a:r>
                  <a:r>
                    <a:rPr lang="en-US" b="1" dirty="0" smtClean="0"/>
                    <a:t>%</a:t>
                  </a:r>
                  <a:endParaRPr lang="en-US" b="1" dirty="0"/>
                </a:p>
              </p:txBody>
            </p:sp>
          </p:grpSp>
          <p:sp>
            <p:nvSpPr>
              <p:cNvPr id="25" name="TextBox 24"/>
              <p:cNvSpPr txBox="1"/>
              <p:nvPr/>
            </p:nvSpPr>
            <p:spPr>
              <a:xfrm>
                <a:off x="9381468" y="2775471"/>
                <a:ext cx="6580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14</a:t>
                </a:r>
                <a:r>
                  <a:rPr lang="en-US" b="1" dirty="0" smtClean="0"/>
                  <a:t>%</a:t>
                </a:r>
                <a:endParaRPr lang="en-US" b="1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8860737" y="2246733"/>
                <a:ext cx="169955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latin typeface="Arial Black" panose="020B0A04020102020204" pitchFamily="34" charset="0"/>
                  </a:rPr>
                  <a:t>MENTAL HEALTH </a:t>
                </a:r>
                <a:endParaRPr lang="en-US" b="1" dirty="0">
                  <a:latin typeface="Arial Black" panose="020B0A04020102020204" pitchFamily="34" charset="0"/>
                </a:endParaRP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9014604" y="2111759"/>
                <a:ext cx="2498944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9042047" y="3305658"/>
                <a:ext cx="2498944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10752694" y="2783582"/>
                <a:ext cx="6580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38</a:t>
                </a:r>
                <a:r>
                  <a:rPr lang="en-US" b="1" dirty="0" smtClean="0"/>
                  <a:t>%</a:t>
                </a:r>
                <a:endParaRPr lang="en-US" b="1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0231963" y="2254844"/>
                <a:ext cx="169955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latin typeface="Arial Black" panose="020B0A04020102020204" pitchFamily="34" charset="0"/>
                  </a:rPr>
                  <a:t>DRUG</a:t>
                </a:r>
              </a:p>
              <a:p>
                <a:pPr algn="ctr"/>
                <a:r>
                  <a:rPr lang="en-US" b="1" dirty="0" smtClean="0">
                    <a:latin typeface="Arial Black" panose="020B0A04020102020204" pitchFamily="34" charset="0"/>
                  </a:rPr>
                  <a:t>USE</a:t>
                </a:r>
                <a:endParaRPr lang="en-US" b="1" dirty="0">
                  <a:latin typeface="Arial Black" panose="020B0A04020102020204" pitchFamily="34" charset="0"/>
                </a:endParaRPr>
              </a:p>
            </p:txBody>
          </p:sp>
          <p:cxnSp>
            <p:nvCxnSpPr>
              <p:cNvPr id="31" name="Straight Connector 30"/>
              <p:cNvCxnSpPr/>
              <p:nvPr/>
            </p:nvCxnSpPr>
            <p:spPr>
              <a:xfrm>
                <a:off x="10446589" y="2246733"/>
                <a:ext cx="0" cy="99040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92234" y="2310409"/>
              <a:ext cx="814465" cy="814465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9211503" y="2394148"/>
              <a:ext cx="17489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u="sng" dirty="0" smtClean="0">
                  <a:latin typeface="Arial Black" panose="020B0A04020102020204" pitchFamily="34" charset="0"/>
                </a:rPr>
                <a:t>0</a:t>
              </a:r>
              <a:r>
                <a:rPr lang="en-US" b="1" dirty="0" smtClean="0">
                  <a:latin typeface="Arial Black" panose="020B0A04020102020204" pitchFamily="34" charset="0"/>
                </a:rPr>
                <a:t> Families Identified</a:t>
              </a:r>
              <a:endParaRPr lang="en-US" sz="1200" b="1" dirty="0">
                <a:latin typeface="Arial Black" panose="020B0A04020102020204" pitchFamily="34" charset="0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9218995" y="3166684"/>
              <a:ext cx="249894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0134876" y="3208495"/>
              <a:ext cx="1691392" cy="469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 smtClean="0">
                  <a:latin typeface="Arial Black" panose="020B0A04020102020204" pitchFamily="34" charset="0"/>
                </a:rPr>
                <a:t>COMMUNITY</a:t>
              </a:r>
              <a:r>
                <a:rPr lang="en-US" sz="1200" b="1" dirty="0" smtClean="0">
                  <a:latin typeface="Arial Black" panose="020B0A04020102020204" pitchFamily="34" charset="0"/>
                </a:rPr>
                <a:t> </a:t>
              </a:r>
              <a:r>
                <a:rPr lang="en-US" sz="1050" b="1" dirty="0" smtClean="0">
                  <a:latin typeface="Arial Black" panose="020B0A04020102020204" pitchFamily="34" charset="0"/>
                </a:rPr>
                <a:t>FEEDBACK</a:t>
              </a:r>
              <a:endParaRPr lang="en-US" sz="1050" b="1" dirty="0">
                <a:latin typeface="Arial Black" panose="020B0A040201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9977063" y="3647790"/>
              <a:ext cx="1900895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MORE MEDICAL CARE</a:t>
              </a:r>
            </a:p>
            <a:p>
              <a:pPr algn="r"/>
              <a:r>
                <a:rPr lang="en-US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MORE HOUSING</a:t>
              </a:r>
            </a:p>
            <a:p>
              <a:pPr algn="r"/>
              <a:r>
                <a:rPr lang="en-US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VETERAN HOUSING</a:t>
              </a:r>
              <a:endParaRPr lang="en-US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9290594" y="4337001"/>
              <a:ext cx="249894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86395" y="4430170"/>
              <a:ext cx="808156" cy="808156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9218995" y="4502222"/>
              <a:ext cx="203192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Arial Black" panose="020B0A04020102020204" pitchFamily="34" charset="0"/>
                </a:rPr>
                <a:t>2 IN 3 </a:t>
              </a:r>
              <a:r>
                <a:rPr lang="en-US" dirty="0" smtClean="0">
                  <a:latin typeface="Arial Black" panose="020B0A04020102020204" pitchFamily="34" charset="0"/>
                  <a:cs typeface="Arial" panose="020B0604020202020204" pitchFamily="34" charset="0"/>
                </a:rPr>
                <a:t>PEOPLE </a:t>
              </a:r>
              <a:r>
                <a:rPr lang="en-US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IDENTIFIED AS CHRONICALLY HOMELESS</a:t>
              </a:r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8816857" y="0"/>
            <a:ext cx="0" cy="69386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40811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3921963"/>
              </p:ext>
            </p:extLst>
          </p:nvPr>
        </p:nvGraphicFramePr>
        <p:xfrm>
          <a:off x="133573" y="1932314"/>
          <a:ext cx="6715795" cy="4710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4632" y="214437"/>
            <a:ext cx="11677380" cy="89221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Arial Black" panose="020B0A04020102020204" pitchFamily="34" charset="0"/>
              </a:rPr>
              <a:t>Demographics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2991575"/>
              </p:ext>
            </p:extLst>
          </p:nvPr>
        </p:nvGraphicFramePr>
        <p:xfrm>
          <a:off x="7122544" y="2061712"/>
          <a:ext cx="4307455" cy="4451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224632" y="1173192"/>
            <a:ext cx="5071987" cy="8957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Race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940427" y="1132544"/>
            <a:ext cx="4859985" cy="969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Gender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0778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69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29085"/>
            <a:ext cx="12192000" cy="81669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Homeless Profile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871985" y="1309834"/>
            <a:ext cx="5149970" cy="4109330"/>
            <a:chOff x="1906438" y="1309834"/>
            <a:chExt cx="5149970" cy="4109330"/>
          </a:xfrm>
        </p:grpSpPr>
        <p:sp>
          <p:nvSpPr>
            <p:cNvPr id="5" name="TextBox 4"/>
            <p:cNvSpPr txBox="1"/>
            <p:nvPr/>
          </p:nvSpPr>
          <p:spPr>
            <a:xfrm>
              <a:off x="1906438" y="1309834"/>
              <a:ext cx="36230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35 – 44 Year </a:t>
              </a:r>
              <a:r>
                <a:rPr lang="en-US" sz="2800" b="1" dirty="0">
                  <a:solidFill>
                    <a:schemeClr val="bg1"/>
                  </a:solidFill>
                </a:rPr>
                <a:t>O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ld Male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906438" y="2030632"/>
              <a:ext cx="514997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1 in 4 odds of having a disability (physical or mental)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06438" y="3246895"/>
              <a:ext cx="514997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Homeless at least twice in the last 3 years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06438" y="4465057"/>
              <a:ext cx="514997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If You have a 1 in 16 odds you were rewarded benefits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826538" y="2166347"/>
            <a:ext cx="3625968" cy="2161095"/>
            <a:chOff x="7818409" y="2461519"/>
            <a:chExt cx="3625968" cy="6563235"/>
          </a:xfrm>
        </p:grpSpPr>
        <p:sp>
          <p:nvSpPr>
            <p:cNvPr id="10" name="TextBox 9"/>
            <p:cNvSpPr txBox="1"/>
            <p:nvPr/>
          </p:nvSpPr>
          <p:spPr>
            <a:xfrm>
              <a:off x="7821283" y="2461519"/>
              <a:ext cx="3623094" cy="1589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b="1" dirty="0" smtClean="0">
                  <a:solidFill>
                    <a:schemeClr val="bg1"/>
                  </a:solidFill>
                </a:rPr>
                <a:t>Likely living alone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818409" y="4818531"/>
              <a:ext cx="3623094" cy="42062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b="1" dirty="0" smtClean="0">
                  <a:solidFill>
                    <a:schemeClr val="bg1"/>
                  </a:solidFill>
                </a:rPr>
                <a:t>5% chance to be receiving routine medical care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05145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69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192597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What Changed?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Several factors have been identified in the process of analyzing PIT to identify the change in numbers from 2022-2023.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>
              <a:solidFill>
                <a:schemeClr val="bg1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New canvasing strategies</a:t>
            </a:r>
            <a:endParaRPr lang="en-US" dirty="0">
              <a:solidFill>
                <a:schemeClr val="bg1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Increased training and communication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Partner participation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COVID moratoriums ending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Decrease in rental availability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Increases in rent, mortgage, and overall cost of living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Longer shelter and transitional stays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A growing need for providers that can assist with more complex housing needs (increase in chronically homeless)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Increase in the elderly and aging populations</a:t>
            </a:r>
          </a:p>
        </p:txBody>
      </p:sp>
    </p:spTree>
    <p:extLst>
      <p:ext uri="{BB962C8B-B14F-4D97-AF65-F5344CB8AC3E}">
        <p14:creationId xmlns:p14="http://schemas.microsoft.com/office/powerpoint/2010/main" val="32076122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69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Feedback from Survey Participants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What could the community use from the eyes of the unsheltered: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Affordable Housing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More Homeless Shelters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More Rental Units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More Public Transportation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More Access to Healthcare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Mental Health and Substance Abuse Support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Income Based Housing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Job Training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A Safe Place to Sleep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For the homeless to be loved and respected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5632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69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2762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Mission and Vision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2360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Mission: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The Continuum of Care leads the effort to prevent and end homelessness, bringing together resources and partnerships to make homelessness rare, brief, and one time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Vision: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Believing housing is a human right, we envision a community </a:t>
            </a:r>
            <a:r>
              <a:rPr lang="en-US" dirty="0" smtClean="0">
                <a:solidFill>
                  <a:schemeClr val="bg1"/>
                </a:solidFill>
              </a:rPr>
              <a:t>where all </a:t>
            </a:r>
            <a:r>
              <a:rPr lang="en-US" dirty="0">
                <a:solidFill>
                  <a:schemeClr val="bg1"/>
                </a:solidFill>
              </a:rPr>
              <a:t>people have access to safe, stable, and affordable housing.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2166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69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What is PIT?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The Point-in-Time (PIT) Count is a count of sheltered and unsheltered people experiencing homelessness on a single night. </a:t>
            </a:r>
          </a:p>
          <a:p>
            <a:pPr marL="0" indent="0" algn="ctr"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SHELTERED Counts:</a:t>
            </a:r>
            <a:r>
              <a:rPr lang="en-US" dirty="0" smtClean="0">
                <a:solidFill>
                  <a:schemeClr val="bg1"/>
                </a:solidFill>
              </a:rPr>
              <a:t> Temporary housing settings such as, emergency shelter, transitional housing, and safe havens. </a:t>
            </a:r>
          </a:p>
          <a:p>
            <a:pPr marL="0" indent="0"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UNSHELTERED Counts: </a:t>
            </a:r>
            <a:r>
              <a:rPr lang="en-US" dirty="0" smtClean="0">
                <a:solidFill>
                  <a:schemeClr val="bg1"/>
                </a:solidFill>
              </a:rPr>
              <a:t>Persons who reside in a place not meant for human habitation, such as cars, parks, sidewalks, abandoned buildings , on the street.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7568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2040652"/>
              </p:ext>
            </p:extLst>
          </p:nvPr>
        </p:nvGraphicFramePr>
        <p:xfrm>
          <a:off x="385481" y="1032734"/>
          <a:ext cx="8973671" cy="5420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91670" y="-12098"/>
            <a:ext cx="8507506" cy="122233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Arial Black" panose="020B0A04020102020204" pitchFamily="34" charset="0"/>
              </a:rPr>
              <a:t>Total</a:t>
            </a:r>
            <a:r>
              <a:rPr lang="en-US" sz="5400" b="1" dirty="0" smtClean="0"/>
              <a:t>Count</a:t>
            </a:r>
            <a:endParaRPr lang="en-US" sz="5400" b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4954897" y="1792590"/>
            <a:ext cx="1484404" cy="4134875"/>
            <a:chOff x="4362050" y="2114908"/>
            <a:chExt cx="1385048" cy="2986010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038165" y="2348753"/>
              <a:ext cx="8964" cy="2752165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itle 1"/>
            <p:cNvSpPr txBox="1">
              <a:spLocks/>
            </p:cNvSpPr>
            <p:nvPr/>
          </p:nvSpPr>
          <p:spPr>
            <a:xfrm>
              <a:off x="4362050" y="2114908"/>
              <a:ext cx="1385048" cy="32273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1800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COVID-19</a:t>
              </a:r>
              <a:endParaRPr lang="en-US" sz="1800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9099176" y="-12098"/>
            <a:ext cx="0" cy="69386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185303" y="2995578"/>
            <a:ext cx="976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33.5%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185303" y="3281099"/>
            <a:ext cx="9765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INCREASE</a:t>
            </a:r>
            <a:endParaRPr lang="en-US" sz="1400" b="1" dirty="0">
              <a:solidFill>
                <a:schemeClr val="bg1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9163931" y="54715"/>
            <a:ext cx="3019286" cy="6627536"/>
            <a:chOff x="9138032" y="-80748"/>
            <a:chExt cx="3019286" cy="6627536"/>
          </a:xfrm>
        </p:grpSpPr>
        <p:sp>
          <p:nvSpPr>
            <p:cNvPr id="2" name="Down Arrow 1"/>
            <p:cNvSpPr/>
            <p:nvPr/>
          </p:nvSpPr>
          <p:spPr>
            <a:xfrm rot="10800000">
              <a:off x="9544684" y="1588135"/>
              <a:ext cx="2306396" cy="3276361"/>
            </a:xfrm>
            <a:prstGeom prst="downArrow">
              <a:avLst/>
            </a:prstGeom>
            <a:solidFill>
              <a:srgbClr val="1D69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9238446" y="4877906"/>
              <a:ext cx="2918872" cy="1668882"/>
              <a:chOff x="9520377" y="137403"/>
              <a:chExt cx="2246583" cy="115177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9791291" y="137403"/>
                <a:ext cx="1764568" cy="828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200" b="1" dirty="0" smtClean="0">
                    <a:solidFill>
                      <a:srgbClr val="1D6975"/>
                    </a:solidFill>
                    <a:latin typeface="Microsoft PhagsPa" panose="020B0502040204020203" pitchFamily="34" charset="0"/>
                  </a:rPr>
                  <a:t>2022</a:t>
                </a:r>
                <a:endParaRPr lang="en-US" sz="7200" b="1" dirty="0">
                  <a:solidFill>
                    <a:srgbClr val="1D6975"/>
                  </a:solidFill>
                  <a:latin typeface="Microsoft PhagsPa" panose="020B0502040204020203" pitchFamily="34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9520377" y="756783"/>
                <a:ext cx="1531746" cy="403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 smtClean="0">
                    <a:solidFill>
                      <a:srgbClr val="1D6975"/>
                    </a:solidFill>
                    <a:latin typeface="Microsoft PhagsPa" panose="020B0502040204020203" pitchFamily="34" charset="0"/>
                  </a:rPr>
                  <a:t>Total</a:t>
                </a:r>
                <a:endParaRPr lang="en-US" sz="2400" b="1" dirty="0">
                  <a:solidFill>
                    <a:srgbClr val="1D6975"/>
                  </a:solidFill>
                  <a:latin typeface="Microsoft PhagsPa" panose="020B0502040204020203" pitchFamily="34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9824286" y="1003789"/>
                <a:ext cx="1065582" cy="276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1D6975"/>
                    </a:solidFill>
                    <a:latin typeface="Microsoft PhagsPa" panose="020B0502040204020203" pitchFamily="34" charset="0"/>
                  </a:rPr>
                  <a:t>Count</a:t>
                </a:r>
                <a:endParaRPr lang="en-US" sz="2000" dirty="0">
                  <a:solidFill>
                    <a:srgbClr val="1D6975"/>
                  </a:solidFill>
                  <a:latin typeface="Microsoft PhagsPa" panose="020B0502040204020203" pitchFamily="34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0403276" y="715668"/>
                <a:ext cx="1363684" cy="5735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800" b="1" dirty="0" smtClean="0">
                    <a:solidFill>
                      <a:srgbClr val="00B0F0"/>
                    </a:solidFill>
                    <a:latin typeface="Microsoft PhagsPa" panose="020B0502040204020203" pitchFamily="34" charset="0"/>
                  </a:rPr>
                  <a:t>349</a:t>
                </a:r>
                <a:endParaRPr lang="en-US" sz="4800" b="1" dirty="0">
                  <a:solidFill>
                    <a:srgbClr val="00B0F0"/>
                  </a:solidFill>
                  <a:latin typeface="Microsoft PhagsPa" panose="020B0502040204020203" pitchFamily="34" charset="0"/>
                </a:endParaRP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9138032" y="-80748"/>
              <a:ext cx="2918872" cy="1668882"/>
              <a:chOff x="9520377" y="137403"/>
              <a:chExt cx="2246583" cy="1151777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9791291" y="137403"/>
                <a:ext cx="1764568" cy="828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200" b="1" dirty="0" smtClean="0">
                    <a:solidFill>
                      <a:srgbClr val="1D6975"/>
                    </a:solidFill>
                    <a:latin typeface="Microsoft PhagsPa" panose="020B0502040204020203" pitchFamily="34" charset="0"/>
                  </a:rPr>
                  <a:t>2023</a:t>
                </a:r>
                <a:endParaRPr lang="en-US" sz="7200" b="1" dirty="0">
                  <a:solidFill>
                    <a:srgbClr val="1D6975"/>
                  </a:solidFill>
                  <a:latin typeface="Microsoft PhagsPa" panose="020B0502040204020203" pitchFamily="34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9520377" y="756783"/>
                <a:ext cx="1531746" cy="403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 smtClean="0">
                    <a:solidFill>
                      <a:srgbClr val="1D6975"/>
                    </a:solidFill>
                    <a:latin typeface="Microsoft PhagsPa" panose="020B0502040204020203" pitchFamily="34" charset="0"/>
                  </a:rPr>
                  <a:t>Total</a:t>
                </a:r>
                <a:endParaRPr lang="en-US" sz="2400" b="1" dirty="0">
                  <a:solidFill>
                    <a:srgbClr val="1D6975"/>
                  </a:solidFill>
                  <a:latin typeface="Microsoft PhagsPa" panose="020B0502040204020203" pitchFamily="34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9824286" y="1003789"/>
                <a:ext cx="1065582" cy="276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1D6975"/>
                    </a:solidFill>
                    <a:latin typeface="Microsoft PhagsPa" panose="020B0502040204020203" pitchFamily="34" charset="0"/>
                  </a:rPr>
                  <a:t>Count</a:t>
                </a:r>
                <a:endParaRPr lang="en-US" sz="2000" dirty="0">
                  <a:solidFill>
                    <a:srgbClr val="1D6975"/>
                  </a:solidFill>
                  <a:latin typeface="Microsoft PhagsPa" panose="020B0502040204020203" pitchFamily="34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0403276" y="715668"/>
                <a:ext cx="1363684" cy="5735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800" b="1" dirty="0" smtClean="0">
                    <a:solidFill>
                      <a:srgbClr val="00B0F0"/>
                    </a:solidFill>
                    <a:latin typeface="Microsoft PhagsPa" panose="020B0502040204020203" pitchFamily="34" charset="0"/>
                  </a:rPr>
                  <a:t>466</a:t>
                </a:r>
                <a:endParaRPr lang="en-US" sz="4800" b="1" dirty="0">
                  <a:solidFill>
                    <a:srgbClr val="00B0F0"/>
                  </a:solidFill>
                  <a:latin typeface="Microsoft PhagsPa" panose="020B0502040204020203" pitchFamily="34" charset="0"/>
                </a:endParaRPr>
              </a:p>
            </p:txBody>
          </p:sp>
        </p:grpSp>
      </p:grpSp>
      <p:sp>
        <p:nvSpPr>
          <p:cNvPr id="27" name="TextBox 26"/>
          <p:cNvSpPr txBox="1"/>
          <p:nvPr/>
        </p:nvSpPr>
        <p:spPr>
          <a:xfrm>
            <a:off x="10088865" y="3246361"/>
            <a:ext cx="12886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33.5%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136521" y="3658846"/>
            <a:ext cx="1166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INCREASE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4890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4427" y="129408"/>
            <a:ext cx="8249322" cy="122695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Arial Black" panose="020B0A04020102020204" pitchFamily="34" charset="0"/>
              </a:rPr>
              <a:t>Unsheltered</a:t>
            </a:r>
            <a:r>
              <a:rPr lang="en-US" sz="5400" b="1" dirty="0" smtClean="0"/>
              <a:t>Count</a:t>
            </a:r>
            <a:endParaRPr lang="en-US" sz="5400" b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2383035"/>
              </p:ext>
            </p:extLst>
          </p:nvPr>
        </p:nvGraphicFramePr>
        <p:xfrm>
          <a:off x="244426" y="1356358"/>
          <a:ext cx="8249323" cy="4978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4144749" y="2028783"/>
            <a:ext cx="1385048" cy="3975229"/>
            <a:chOff x="4398393" y="2125397"/>
            <a:chExt cx="1385048" cy="2995396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5038165" y="2368628"/>
              <a:ext cx="8964" cy="2752165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itle 1"/>
            <p:cNvSpPr txBox="1">
              <a:spLocks/>
            </p:cNvSpPr>
            <p:nvPr/>
          </p:nvSpPr>
          <p:spPr>
            <a:xfrm>
              <a:off x="4398393" y="2125397"/>
              <a:ext cx="1385048" cy="32273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1800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COVID-19</a:t>
              </a:r>
              <a:endParaRPr lang="en-US" sz="1800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9060322" y="971906"/>
            <a:ext cx="3097078" cy="5151884"/>
            <a:chOff x="8857151" y="396209"/>
            <a:chExt cx="3097078" cy="5151884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3918" y="4489907"/>
              <a:ext cx="927198" cy="927198"/>
            </a:xfrm>
            <a:prstGeom prst="rect">
              <a:avLst/>
            </a:prstGeom>
          </p:spPr>
        </p:pic>
        <p:grpSp>
          <p:nvGrpSpPr>
            <p:cNvPr id="21" name="Group 20"/>
            <p:cNvGrpSpPr/>
            <p:nvPr/>
          </p:nvGrpSpPr>
          <p:grpSpPr>
            <a:xfrm>
              <a:off x="8857151" y="396209"/>
              <a:ext cx="3097078" cy="3981567"/>
              <a:chOff x="8857151" y="396209"/>
              <a:chExt cx="3097078" cy="3981567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8857151" y="396209"/>
                <a:ext cx="3097078" cy="3939757"/>
                <a:chOff x="8819832" y="1265382"/>
                <a:chExt cx="3097078" cy="3939757"/>
              </a:xfrm>
            </p:grpSpPr>
            <p:grpSp>
              <p:nvGrpSpPr>
                <p:cNvPr id="27" name="Group 26"/>
                <p:cNvGrpSpPr/>
                <p:nvPr/>
              </p:nvGrpSpPr>
              <p:grpSpPr>
                <a:xfrm>
                  <a:off x="8819832" y="1265382"/>
                  <a:ext cx="3097078" cy="3000963"/>
                  <a:chOff x="8860737" y="1341824"/>
                  <a:chExt cx="3097078" cy="3000963"/>
                </a:xfrm>
              </p:grpSpPr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8925395" y="1341824"/>
                    <a:ext cx="2970436" cy="752446"/>
                    <a:chOff x="8924051" y="1497092"/>
                    <a:chExt cx="3124072" cy="752446"/>
                  </a:xfrm>
                </p:grpSpPr>
                <p:pic>
                  <p:nvPicPr>
                    <p:cNvPr id="43" name="Picture 42"/>
                    <p:cNvPicPr>
                      <a:picLocks noChangeAspect="1"/>
                    </p:cNvPicPr>
                    <p:nvPr/>
                  </p:nvPicPr>
                  <p:blipFill>
                    <a:blip r:embed="rId4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8924051" y="1578206"/>
                      <a:ext cx="520022" cy="520022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44" name="Picture 43"/>
                    <p:cNvPicPr>
                      <a:picLocks noChangeAspect="1"/>
                    </p:cNvPicPr>
                    <p:nvPr/>
                  </p:nvPicPr>
                  <p:blipFill>
                    <a:blip r:embed="rId5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10285713" y="1585118"/>
                      <a:ext cx="465761" cy="465762"/>
                    </a:xfrm>
                    <a:prstGeom prst="rect">
                      <a:avLst/>
                    </a:prstGeom>
                  </p:spPr>
                </p:pic>
                <p:sp>
                  <p:nvSpPr>
                    <p:cNvPr id="45" name="TextBox 44"/>
                    <p:cNvSpPr txBox="1"/>
                    <p:nvPr/>
                  </p:nvSpPr>
                  <p:spPr>
                    <a:xfrm>
                      <a:off x="9335101" y="1648800"/>
                      <a:ext cx="933058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3200" b="1" dirty="0" smtClean="0"/>
                        <a:t>64</a:t>
                      </a:r>
                      <a:r>
                        <a:rPr lang="en-US" sz="2400" b="1" dirty="0" smtClean="0"/>
                        <a:t>%</a:t>
                      </a:r>
                      <a:endParaRPr lang="en-US" sz="2400" b="1" dirty="0"/>
                    </a:p>
                  </p:txBody>
                </p:sp>
                <p:sp>
                  <p:nvSpPr>
                    <p:cNvPr id="46" name="TextBox 45"/>
                    <p:cNvSpPr txBox="1"/>
                    <p:nvPr/>
                  </p:nvSpPr>
                  <p:spPr>
                    <a:xfrm>
                      <a:off x="9348980" y="1497092"/>
                      <a:ext cx="942539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b="1" dirty="0" smtClean="0">
                          <a:latin typeface="Arial Black" panose="020B0A04020102020204" pitchFamily="34" charset="0"/>
                        </a:rPr>
                        <a:t>MALE</a:t>
                      </a:r>
                      <a:endParaRPr lang="en-US" b="1" dirty="0">
                        <a:latin typeface="Arial Black" panose="020B0A04020102020204" pitchFamily="34" charset="0"/>
                      </a:endParaRPr>
                    </a:p>
                  </p:txBody>
                </p:sp>
                <p:sp>
                  <p:nvSpPr>
                    <p:cNvPr id="47" name="TextBox 46"/>
                    <p:cNvSpPr txBox="1"/>
                    <p:nvPr/>
                  </p:nvSpPr>
                  <p:spPr>
                    <a:xfrm>
                      <a:off x="10620288" y="1550958"/>
                      <a:ext cx="1427835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600" b="1" dirty="0" smtClean="0">
                          <a:latin typeface="Arial Black" panose="020B0A04020102020204" pitchFamily="34" charset="0"/>
                        </a:rPr>
                        <a:t>FEMALE</a:t>
                      </a:r>
                      <a:endParaRPr lang="en-US" sz="1600" b="1" dirty="0">
                        <a:latin typeface="Arial Black" panose="020B0A04020102020204" pitchFamily="34" charset="0"/>
                      </a:endParaRPr>
                    </a:p>
                  </p:txBody>
                </p:sp>
                <p:sp>
                  <p:nvSpPr>
                    <p:cNvPr id="48" name="TextBox 47"/>
                    <p:cNvSpPr txBox="1"/>
                    <p:nvPr/>
                  </p:nvSpPr>
                  <p:spPr>
                    <a:xfrm>
                      <a:off x="10620288" y="1664763"/>
                      <a:ext cx="1152838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3200" b="1" dirty="0" smtClean="0"/>
                        <a:t>36</a:t>
                      </a:r>
                      <a:r>
                        <a:rPr lang="en-US" sz="2400" b="1" dirty="0" smtClean="0"/>
                        <a:t>%</a:t>
                      </a:r>
                      <a:endParaRPr lang="en-US" sz="2400" b="1" dirty="0"/>
                    </a:p>
                  </p:txBody>
                </p:sp>
              </p:grpSp>
              <p:sp>
                <p:nvSpPr>
                  <p:cNvPr id="31" name="TextBox 30"/>
                  <p:cNvSpPr txBox="1"/>
                  <p:nvPr/>
                </p:nvSpPr>
                <p:spPr>
                  <a:xfrm>
                    <a:off x="9381468" y="2775471"/>
                    <a:ext cx="65809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/>
                      <a:t>43</a:t>
                    </a:r>
                    <a:r>
                      <a:rPr lang="en-US" b="1" dirty="0" smtClean="0"/>
                      <a:t>%</a:t>
                    </a:r>
                    <a:endParaRPr lang="en-US" b="1" dirty="0"/>
                  </a:p>
                </p:txBody>
              </p:sp>
              <p:sp>
                <p:nvSpPr>
                  <p:cNvPr id="32" name="TextBox 31"/>
                  <p:cNvSpPr txBox="1"/>
                  <p:nvPr/>
                </p:nvSpPr>
                <p:spPr>
                  <a:xfrm>
                    <a:off x="8860737" y="2246733"/>
                    <a:ext cx="1699559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b="1" dirty="0" smtClean="0">
                        <a:latin typeface="Arial Black" panose="020B0A04020102020204" pitchFamily="34" charset="0"/>
                      </a:rPr>
                      <a:t>MENTAL HEALTH </a:t>
                    </a:r>
                    <a:endParaRPr lang="en-US" b="1" dirty="0">
                      <a:latin typeface="Arial Black" panose="020B0A04020102020204" pitchFamily="34" charset="0"/>
                    </a:endParaRPr>
                  </a:p>
                </p:txBody>
              </p:sp>
              <p:cxnSp>
                <p:nvCxnSpPr>
                  <p:cNvPr id="33" name="Straight Connector 32"/>
                  <p:cNvCxnSpPr/>
                  <p:nvPr/>
                </p:nvCxnSpPr>
                <p:spPr>
                  <a:xfrm>
                    <a:off x="9014604" y="2111759"/>
                    <a:ext cx="2498944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>
                    <a:off x="9042047" y="3305658"/>
                    <a:ext cx="2498944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" name="TextBox 34"/>
                  <p:cNvSpPr txBox="1"/>
                  <p:nvPr/>
                </p:nvSpPr>
                <p:spPr>
                  <a:xfrm>
                    <a:off x="10752694" y="2783582"/>
                    <a:ext cx="65809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/>
                      <a:t>32</a:t>
                    </a:r>
                    <a:r>
                      <a:rPr lang="en-US" b="1" dirty="0" smtClean="0"/>
                      <a:t>%</a:t>
                    </a:r>
                    <a:endParaRPr lang="en-US" b="1" dirty="0"/>
                  </a:p>
                </p:txBody>
              </p:sp>
              <p:sp>
                <p:nvSpPr>
                  <p:cNvPr id="36" name="TextBox 35"/>
                  <p:cNvSpPr txBox="1"/>
                  <p:nvPr/>
                </p:nvSpPr>
                <p:spPr>
                  <a:xfrm>
                    <a:off x="10231963" y="2254844"/>
                    <a:ext cx="1699559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b="1" dirty="0" smtClean="0">
                        <a:latin typeface="Arial Black" panose="020B0A04020102020204" pitchFamily="34" charset="0"/>
                      </a:rPr>
                      <a:t>DRUG</a:t>
                    </a:r>
                  </a:p>
                  <a:p>
                    <a:pPr algn="ctr"/>
                    <a:r>
                      <a:rPr lang="en-US" b="1" dirty="0" smtClean="0">
                        <a:latin typeface="Arial Black" panose="020B0A04020102020204" pitchFamily="34" charset="0"/>
                      </a:rPr>
                      <a:t>USE</a:t>
                    </a:r>
                    <a:endParaRPr lang="en-US" b="1" dirty="0">
                      <a:latin typeface="Arial Black" panose="020B0A04020102020204" pitchFamily="34" charset="0"/>
                    </a:endParaRPr>
                  </a:p>
                </p:txBody>
              </p:sp>
              <p:cxnSp>
                <p:nvCxnSpPr>
                  <p:cNvPr id="37" name="Straight Connector 36"/>
                  <p:cNvCxnSpPr/>
                  <p:nvPr/>
                </p:nvCxnSpPr>
                <p:spPr>
                  <a:xfrm>
                    <a:off x="10446589" y="2246733"/>
                    <a:ext cx="0" cy="990403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8" name="Group 37"/>
                  <p:cNvGrpSpPr/>
                  <p:nvPr/>
                </p:nvGrpSpPr>
                <p:grpSpPr>
                  <a:xfrm>
                    <a:off x="8962848" y="3267277"/>
                    <a:ext cx="2994967" cy="1015663"/>
                    <a:chOff x="9014604" y="3146510"/>
                    <a:chExt cx="2994967" cy="1015663"/>
                  </a:xfrm>
                </p:grpSpPr>
                <p:pic>
                  <p:nvPicPr>
                    <p:cNvPr id="40" name="Picture 39"/>
                    <p:cNvPicPr>
                      <a:picLocks noChangeAspect="1"/>
                    </p:cNvPicPr>
                    <p:nvPr/>
                  </p:nvPicPr>
                  <p:blipFill>
                    <a:blip r:embed="rId6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9014604" y="3380220"/>
                      <a:ext cx="653157" cy="653157"/>
                    </a:xfrm>
                    <a:prstGeom prst="rect">
                      <a:avLst/>
                    </a:prstGeom>
                  </p:spPr>
                </p:pic>
                <p:sp>
                  <p:nvSpPr>
                    <p:cNvPr id="41" name="TextBox 40"/>
                    <p:cNvSpPr txBox="1"/>
                    <p:nvPr/>
                  </p:nvSpPr>
                  <p:spPr>
                    <a:xfrm>
                      <a:off x="10527985" y="3371816"/>
                      <a:ext cx="1481586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b="1" dirty="0" smtClean="0">
                          <a:latin typeface="Arial Black" panose="020B0A04020102020204" pitchFamily="34" charset="0"/>
                        </a:rPr>
                        <a:t>Receiving Healthcare</a:t>
                      </a:r>
                    </a:p>
                    <a:p>
                      <a:r>
                        <a:rPr lang="en-US" sz="1200" b="1" dirty="0" smtClean="0">
                          <a:latin typeface="Arial Black" panose="020B0A04020102020204" pitchFamily="34" charset="0"/>
                        </a:rPr>
                        <a:t>Regularly</a:t>
                      </a:r>
                      <a:endParaRPr lang="en-US" sz="1200" b="1" dirty="0">
                        <a:latin typeface="Arial Black" panose="020B0A04020102020204" pitchFamily="34" charset="0"/>
                      </a:endParaRPr>
                    </a:p>
                  </p:txBody>
                </p:sp>
                <p:sp>
                  <p:nvSpPr>
                    <p:cNvPr id="42" name="TextBox 41"/>
                    <p:cNvSpPr txBox="1"/>
                    <p:nvPr/>
                  </p:nvSpPr>
                  <p:spPr>
                    <a:xfrm>
                      <a:off x="9494420" y="3146510"/>
                      <a:ext cx="1340880" cy="101566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6000" b="1" dirty="0" smtClean="0"/>
                        <a:t>5%</a:t>
                      </a:r>
                      <a:endParaRPr lang="en-US" sz="4800" b="1" dirty="0"/>
                    </a:p>
                  </p:txBody>
                </p:sp>
              </p:grpSp>
              <p:cxnSp>
                <p:nvCxnSpPr>
                  <p:cNvPr id="39" name="Straight Connector 38"/>
                  <p:cNvCxnSpPr/>
                  <p:nvPr/>
                </p:nvCxnSpPr>
                <p:spPr>
                  <a:xfrm>
                    <a:off x="9042047" y="4342787"/>
                    <a:ext cx="2498944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pic>
              <p:nvPicPr>
                <p:cNvPr id="28" name="Picture 27"/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794711" y="4390674"/>
                  <a:ext cx="814465" cy="814465"/>
                </a:xfrm>
                <a:prstGeom prst="rect">
                  <a:avLst/>
                </a:prstGeom>
              </p:spPr>
            </p:pic>
            <p:sp>
              <p:nvSpPr>
                <p:cNvPr id="29" name="TextBox 28"/>
                <p:cNvSpPr txBox="1"/>
                <p:nvPr/>
              </p:nvSpPr>
              <p:spPr>
                <a:xfrm>
                  <a:off x="9039332" y="4475653"/>
                  <a:ext cx="1748929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u="sng" dirty="0" smtClean="0">
                      <a:latin typeface="Arial Black" panose="020B0A04020102020204" pitchFamily="34" charset="0"/>
                    </a:rPr>
                    <a:t>35 </a:t>
                  </a:r>
                  <a:r>
                    <a:rPr lang="en-US" b="1" dirty="0" smtClean="0">
                      <a:latin typeface="Arial Black" panose="020B0A04020102020204" pitchFamily="34" charset="0"/>
                    </a:rPr>
                    <a:t>Families identified</a:t>
                  </a:r>
                </a:p>
              </p:txBody>
            </p:sp>
          </p:grpSp>
          <p:cxnSp>
            <p:nvCxnSpPr>
              <p:cNvPr id="26" name="Straight Connector 25"/>
              <p:cNvCxnSpPr/>
              <p:nvPr/>
            </p:nvCxnSpPr>
            <p:spPr>
              <a:xfrm>
                <a:off x="9058791" y="4377776"/>
                <a:ext cx="2498944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/>
            <p:cNvSpPr txBox="1"/>
            <p:nvPr/>
          </p:nvSpPr>
          <p:spPr>
            <a:xfrm>
              <a:off x="9974672" y="4479969"/>
              <a:ext cx="1691392" cy="469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 smtClean="0">
                  <a:latin typeface="Arial Black" panose="020B0A04020102020204" pitchFamily="34" charset="0"/>
                </a:rPr>
                <a:t>COMMUNITY</a:t>
              </a:r>
              <a:r>
                <a:rPr lang="en-US" sz="1200" b="1" dirty="0" smtClean="0">
                  <a:latin typeface="Arial Black" panose="020B0A04020102020204" pitchFamily="34" charset="0"/>
                </a:rPr>
                <a:t> </a:t>
              </a:r>
              <a:r>
                <a:rPr lang="en-US" sz="1050" b="1" dirty="0" smtClean="0">
                  <a:latin typeface="Arial Black" panose="020B0A04020102020204" pitchFamily="34" charset="0"/>
                </a:rPr>
                <a:t>FEEDBACK</a:t>
              </a:r>
              <a:endParaRPr lang="en-US" sz="1050" b="1" dirty="0">
                <a:latin typeface="Arial Black" panose="020B0A040201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439079" y="4919264"/>
              <a:ext cx="2278676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MORE AFFORDABLE HOUSING</a:t>
              </a:r>
            </a:p>
            <a:p>
              <a:pPr algn="r"/>
              <a:r>
                <a:rPr lang="en-US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MORE TRANSPORTATION</a:t>
              </a:r>
            </a:p>
            <a:p>
              <a:pPr algn="r"/>
              <a:r>
                <a:rPr lang="en-US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MORE SHELTER</a:t>
              </a:r>
              <a:endParaRPr lang="en-US" sz="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9130390" y="5548093"/>
              <a:ext cx="249894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9" name="Straight Connector 48"/>
          <p:cNvCxnSpPr/>
          <p:nvPr/>
        </p:nvCxnSpPr>
        <p:spPr>
          <a:xfrm>
            <a:off x="8816857" y="0"/>
            <a:ext cx="0" cy="69386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1772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2638419"/>
              </p:ext>
            </p:extLst>
          </p:nvPr>
        </p:nvGraphicFramePr>
        <p:xfrm>
          <a:off x="190214" y="1291509"/>
          <a:ext cx="8759822" cy="5264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718784" y="1731982"/>
            <a:ext cx="1385048" cy="4252051"/>
            <a:chOff x="4345641" y="2124486"/>
            <a:chExt cx="1385048" cy="2976432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5038165" y="2348753"/>
              <a:ext cx="8964" cy="2752165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itle 1"/>
            <p:cNvSpPr txBox="1">
              <a:spLocks/>
            </p:cNvSpPr>
            <p:nvPr/>
          </p:nvSpPr>
          <p:spPr>
            <a:xfrm>
              <a:off x="4345641" y="2124486"/>
              <a:ext cx="1385048" cy="32273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1800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COVID-19</a:t>
              </a:r>
              <a:endParaRPr lang="en-US" sz="1800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90214" y="122964"/>
            <a:ext cx="8249323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Arial Black" panose="020B0A04020102020204" pitchFamily="34" charset="0"/>
              </a:rPr>
              <a:t>Sheltered</a:t>
            </a:r>
            <a:r>
              <a:rPr lang="en-US" sz="6000" b="1" dirty="0" smtClean="0"/>
              <a:t>Count</a:t>
            </a:r>
            <a:endParaRPr lang="en-US" sz="5400" b="1" dirty="0"/>
          </a:p>
        </p:txBody>
      </p:sp>
      <p:grpSp>
        <p:nvGrpSpPr>
          <p:cNvPr id="20" name="Group 19"/>
          <p:cNvGrpSpPr/>
          <p:nvPr/>
        </p:nvGrpSpPr>
        <p:grpSpPr>
          <a:xfrm>
            <a:off x="9105680" y="1613647"/>
            <a:ext cx="3097078" cy="3981567"/>
            <a:chOff x="8857151" y="396209"/>
            <a:chExt cx="3097078" cy="3981567"/>
          </a:xfrm>
        </p:grpSpPr>
        <p:grpSp>
          <p:nvGrpSpPr>
            <p:cNvPr id="24" name="Group 23"/>
            <p:cNvGrpSpPr/>
            <p:nvPr/>
          </p:nvGrpSpPr>
          <p:grpSpPr>
            <a:xfrm>
              <a:off x="8857151" y="396209"/>
              <a:ext cx="3097078" cy="3939757"/>
              <a:chOff x="8819832" y="1265382"/>
              <a:chExt cx="3097078" cy="3939757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8819832" y="1265382"/>
                <a:ext cx="3097078" cy="3000963"/>
                <a:chOff x="8860737" y="1341824"/>
                <a:chExt cx="3097078" cy="3000963"/>
              </a:xfrm>
            </p:grpSpPr>
            <p:grpSp>
              <p:nvGrpSpPr>
                <p:cNvPr id="29" name="Group 28"/>
                <p:cNvGrpSpPr/>
                <p:nvPr/>
              </p:nvGrpSpPr>
              <p:grpSpPr>
                <a:xfrm>
                  <a:off x="8925395" y="1341824"/>
                  <a:ext cx="2970436" cy="736483"/>
                  <a:chOff x="8924051" y="1497092"/>
                  <a:chExt cx="3124072" cy="736483"/>
                </a:xfrm>
              </p:grpSpPr>
              <p:pic>
                <p:nvPicPr>
                  <p:cNvPr id="42" name="Picture 41"/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8924051" y="1578206"/>
                    <a:ext cx="520022" cy="520022"/>
                  </a:xfrm>
                  <a:prstGeom prst="rect">
                    <a:avLst/>
                  </a:prstGeom>
                </p:spPr>
              </p:pic>
              <p:pic>
                <p:nvPicPr>
                  <p:cNvPr id="43" name="Picture 42"/>
                  <p:cNvPicPr>
                    <a:picLocks noChangeAspect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0285713" y="1585118"/>
                    <a:ext cx="465761" cy="465762"/>
                  </a:xfrm>
                  <a:prstGeom prst="rect">
                    <a:avLst/>
                  </a:prstGeom>
                </p:spPr>
              </p:pic>
              <p:sp>
                <p:nvSpPr>
                  <p:cNvPr id="44" name="TextBox 43"/>
                  <p:cNvSpPr txBox="1"/>
                  <p:nvPr/>
                </p:nvSpPr>
                <p:spPr>
                  <a:xfrm>
                    <a:off x="9335101" y="1648800"/>
                    <a:ext cx="933058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b="1" dirty="0" smtClean="0"/>
                      <a:t>68</a:t>
                    </a:r>
                    <a:r>
                      <a:rPr lang="en-US" sz="2400" b="1" dirty="0" smtClean="0"/>
                      <a:t>%</a:t>
                    </a:r>
                    <a:endParaRPr lang="en-US" sz="2400" b="1" dirty="0"/>
                  </a:p>
                </p:txBody>
              </p:sp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9348980" y="1497092"/>
                    <a:ext cx="942539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>
                        <a:latin typeface="Arial Black" panose="020B0A04020102020204" pitchFamily="34" charset="0"/>
                      </a:rPr>
                      <a:t>MALE</a:t>
                    </a:r>
                    <a:endParaRPr lang="en-US" b="1" dirty="0">
                      <a:latin typeface="Arial Black" panose="020B0A04020102020204" pitchFamily="34" charset="0"/>
                    </a:endParaRPr>
                  </a:p>
                </p:txBody>
              </p:sp>
              <p:sp>
                <p:nvSpPr>
                  <p:cNvPr id="46" name="TextBox 45"/>
                  <p:cNvSpPr txBox="1"/>
                  <p:nvPr/>
                </p:nvSpPr>
                <p:spPr>
                  <a:xfrm>
                    <a:off x="10620288" y="1499202"/>
                    <a:ext cx="1427835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600" b="1" dirty="0" smtClean="0">
                        <a:latin typeface="Arial Black" panose="020B0A04020102020204" pitchFamily="34" charset="0"/>
                      </a:rPr>
                      <a:t>FEMALE</a:t>
                    </a:r>
                    <a:endParaRPr lang="en-US" sz="1600" b="1" dirty="0">
                      <a:latin typeface="Arial Black" panose="020B0A04020102020204" pitchFamily="34" charset="0"/>
                    </a:endParaRPr>
                  </a:p>
                </p:txBody>
              </p:sp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10620288" y="1595755"/>
                    <a:ext cx="1152838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b="1" dirty="0" smtClean="0"/>
                      <a:t>32</a:t>
                    </a:r>
                    <a:r>
                      <a:rPr lang="en-US" sz="2400" b="1" dirty="0" smtClean="0"/>
                      <a:t>%</a:t>
                    </a:r>
                    <a:endParaRPr lang="en-US" sz="2400" b="1" dirty="0"/>
                  </a:p>
                </p:txBody>
              </p:sp>
            </p:grpSp>
            <p:sp>
              <p:nvSpPr>
                <p:cNvPr id="30" name="TextBox 29"/>
                <p:cNvSpPr txBox="1"/>
                <p:nvPr/>
              </p:nvSpPr>
              <p:spPr>
                <a:xfrm>
                  <a:off x="9381468" y="2775471"/>
                  <a:ext cx="65809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/>
                    <a:t>9</a:t>
                  </a:r>
                  <a:r>
                    <a:rPr lang="en-US" b="1" dirty="0" smtClean="0"/>
                    <a:t>%</a:t>
                  </a:r>
                  <a:endParaRPr lang="en-US" b="1" dirty="0"/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8860737" y="2246733"/>
                  <a:ext cx="1699559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latin typeface="Arial Black" panose="020B0A04020102020204" pitchFamily="34" charset="0"/>
                    </a:rPr>
                    <a:t>MENTAL HEALTH </a:t>
                  </a:r>
                  <a:endParaRPr lang="en-US" b="1" dirty="0">
                    <a:latin typeface="Arial Black" panose="020B0A04020102020204" pitchFamily="34" charset="0"/>
                  </a:endParaRPr>
                </a:p>
              </p:txBody>
            </p: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9014604" y="2111759"/>
                  <a:ext cx="2498944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9042047" y="3305658"/>
                  <a:ext cx="2498944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4" name="TextBox 33"/>
                <p:cNvSpPr txBox="1"/>
                <p:nvPr/>
              </p:nvSpPr>
              <p:spPr>
                <a:xfrm>
                  <a:off x="10853615" y="2784306"/>
                  <a:ext cx="55412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/>
                    <a:t>3</a:t>
                  </a:r>
                  <a:r>
                    <a:rPr lang="en-US" b="1" dirty="0" smtClean="0"/>
                    <a:t>%</a:t>
                  </a:r>
                  <a:endParaRPr lang="en-US" b="1" dirty="0"/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10231963" y="2254844"/>
                  <a:ext cx="1699559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latin typeface="Arial Black" panose="020B0A04020102020204" pitchFamily="34" charset="0"/>
                    </a:rPr>
                    <a:t>DRUG</a:t>
                  </a:r>
                </a:p>
                <a:p>
                  <a:pPr algn="ctr"/>
                  <a:r>
                    <a:rPr lang="en-US" b="1" dirty="0" smtClean="0">
                      <a:latin typeface="Arial Black" panose="020B0A04020102020204" pitchFamily="34" charset="0"/>
                    </a:rPr>
                    <a:t>USE</a:t>
                  </a:r>
                  <a:endParaRPr lang="en-US" b="1" dirty="0">
                    <a:latin typeface="Arial Black" panose="020B0A04020102020204" pitchFamily="34" charset="0"/>
                  </a:endParaRPr>
                </a:p>
              </p:txBody>
            </p: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10446589" y="2246733"/>
                  <a:ext cx="0" cy="99040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37" name="Group 36"/>
                <p:cNvGrpSpPr/>
                <p:nvPr/>
              </p:nvGrpSpPr>
              <p:grpSpPr>
                <a:xfrm>
                  <a:off x="8962848" y="3267277"/>
                  <a:ext cx="2994967" cy="1015663"/>
                  <a:chOff x="9014604" y="3146510"/>
                  <a:chExt cx="2994967" cy="1015663"/>
                </a:xfrm>
              </p:grpSpPr>
              <p:pic>
                <p:nvPicPr>
                  <p:cNvPr id="39" name="Picture 38"/>
                  <p:cNvPicPr>
                    <a:picLocks noChangeAspect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9014604" y="3380220"/>
                    <a:ext cx="653157" cy="653157"/>
                  </a:xfrm>
                  <a:prstGeom prst="rect">
                    <a:avLst/>
                  </a:prstGeom>
                </p:spPr>
              </p:pic>
              <p:sp>
                <p:nvSpPr>
                  <p:cNvPr id="40" name="TextBox 39"/>
                  <p:cNvSpPr txBox="1"/>
                  <p:nvPr/>
                </p:nvSpPr>
                <p:spPr>
                  <a:xfrm>
                    <a:off x="10527985" y="3371816"/>
                    <a:ext cx="1481586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200" b="1" dirty="0" smtClean="0">
                        <a:latin typeface="Arial Black" panose="020B0A04020102020204" pitchFamily="34" charset="0"/>
                      </a:rPr>
                      <a:t>Receiving Healthcare</a:t>
                    </a:r>
                  </a:p>
                  <a:p>
                    <a:r>
                      <a:rPr lang="en-US" sz="1200" b="1" dirty="0" smtClean="0">
                        <a:latin typeface="Arial Black" panose="020B0A04020102020204" pitchFamily="34" charset="0"/>
                      </a:rPr>
                      <a:t>Regularly</a:t>
                    </a:r>
                    <a:endParaRPr lang="en-US" sz="1200" b="1" dirty="0">
                      <a:latin typeface="Arial Black" panose="020B0A04020102020204" pitchFamily="34" charset="0"/>
                    </a:endParaRPr>
                  </a:p>
                </p:txBody>
              </p: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9494420" y="3146510"/>
                    <a:ext cx="1340880" cy="101566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6000" b="1" dirty="0" smtClean="0"/>
                      <a:t>5%</a:t>
                    </a:r>
                    <a:endParaRPr lang="en-US" sz="4800" b="1" dirty="0"/>
                  </a:p>
                </p:txBody>
              </p:sp>
            </p:grp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9042047" y="4342787"/>
                  <a:ext cx="2498944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794711" y="4390674"/>
                <a:ext cx="814465" cy="814465"/>
              </a:xfrm>
              <a:prstGeom prst="rect">
                <a:avLst/>
              </a:prstGeom>
            </p:spPr>
          </p:pic>
          <p:sp>
            <p:nvSpPr>
              <p:cNvPr id="28" name="TextBox 27"/>
              <p:cNvSpPr txBox="1"/>
              <p:nvPr/>
            </p:nvSpPr>
            <p:spPr>
              <a:xfrm>
                <a:off x="9021472" y="4453553"/>
                <a:ext cx="174892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u="sng" dirty="0">
                    <a:latin typeface="Arial Black" panose="020B0A04020102020204" pitchFamily="34" charset="0"/>
                  </a:rPr>
                  <a:t>8</a:t>
                </a:r>
                <a:r>
                  <a:rPr lang="en-US" b="1" u="sng" dirty="0" smtClean="0">
                    <a:latin typeface="Arial Black" panose="020B0A04020102020204" pitchFamily="34" charset="0"/>
                  </a:rPr>
                  <a:t>2</a:t>
                </a:r>
                <a:r>
                  <a:rPr lang="en-US" b="1" dirty="0" smtClean="0">
                    <a:latin typeface="Arial Black" panose="020B0A04020102020204" pitchFamily="34" charset="0"/>
                  </a:rPr>
                  <a:t> families identified</a:t>
                </a:r>
                <a:endParaRPr lang="en-US" b="1" dirty="0">
                  <a:latin typeface="Arial Black" panose="020B0A04020102020204" pitchFamily="34" charset="0"/>
                </a:endParaRPr>
              </a:p>
            </p:txBody>
          </p:sp>
        </p:grpSp>
        <p:cxnSp>
          <p:nvCxnSpPr>
            <p:cNvPr id="25" name="Straight Connector 24"/>
            <p:cNvCxnSpPr/>
            <p:nvPr/>
          </p:nvCxnSpPr>
          <p:spPr>
            <a:xfrm>
              <a:off x="9058791" y="4377776"/>
              <a:ext cx="249894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8" name="Straight Connector 47"/>
          <p:cNvCxnSpPr/>
          <p:nvPr/>
        </p:nvCxnSpPr>
        <p:spPr>
          <a:xfrm>
            <a:off x="8950036" y="-31682"/>
            <a:ext cx="0" cy="69386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60838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7227932"/>
              </p:ext>
            </p:extLst>
          </p:nvPr>
        </p:nvGraphicFramePr>
        <p:xfrm>
          <a:off x="146647" y="1071394"/>
          <a:ext cx="8405243" cy="5699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76045" y="0"/>
            <a:ext cx="7972116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err="1" smtClean="0">
                <a:latin typeface="Arial Black" panose="020B0A04020102020204" pitchFamily="34" charset="0"/>
              </a:rPr>
              <a:t>Chronic</a:t>
            </a:r>
            <a:r>
              <a:rPr lang="en-US" sz="6000" dirty="0" err="1" smtClean="0"/>
              <a:t>Count</a:t>
            </a:r>
            <a:endParaRPr lang="en-US" sz="54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9032210" y="954190"/>
            <a:ext cx="3097078" cy="5151884"/>
            <a:chOff x="8857151" y="396209"/>
            <a:chExt cx="3097078" cy="5151884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3918" y="4489907"/>
              <a:ext cx="927198" cy="927198"/>
            </a:xfrm>
            <a:prstGeom prst="rect">
              <a:avLst/>
            </a:prstGeom>
          </p:spPr>
        </p:pic>
        <p:grpSp>
          <p:nvGrpSpPr>
            <p:cNvPr id="17" name="Group 16"/>
            <p:cNvGrpSpPr/>
            <p:nvPr/>
          </p:nvGrpSpPr>
          <p:grpSpPr>
            <a:xfrm>
              <a:off x="8857151" y="396209"/>
              <a:ext cx="3097078" cy="3981567"/>
              <a:chOff x="8857151" y="396209"/>
              <a:chExt cx="3097078" cy="3981567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8857151" y="396209"/>
                <a:ext cx="3097078" cy="3939757"/>
                <a:chOff x="8819832" y="1265382"/>
                <a:chExt cx="3097078" cy="3939757"/>
              </a:xfrm>
            </p:grpSpPr>
            <p:grpSp>
              <p:nvGrpSpPr>
                <p:cNvPr id="23" name="Group 22"/>
                <p:cNvGrpSpPr/>
                <p:nvPr/>
              </p:nvGrpSpPr>
              <p:grpSpPr>
                <a:xfrm>
                  <a:off x="8819832" y="1265382"/>
                  <a:ext cx="3097078" cy="3000963"/>
                  <a:chOff x="8860737" y="1341824"/>
                  <a:chExt cx="3097078" cy="3000963"/>
                </a:xfrm>
              </p:grpSpPr>
              <p:grpSp>
                <p:nvGrpSpPr>
                  <p:cNvPr id="26" name="Group 25"/>
                  <p:cNvGrpSpPr/>
                  <p:nvPr/>
                </p:nvGrpSpPr>
                <p:grpSpPr>
                  <a:xfrm>
                    <a:off x="8925395" y="1341824"/>
                    <a:ext cx="2970436" cy="736483"/>
                    <a:chOff x="8924051" y="1497092"/>
                    <a:chExt cx="3124072" cy="736483"/>
                  </a:xfrm>
                </p:grpSpPr>
                <p:pic>
                  <p:nvPicPr>
                    <p:cNvPr id="39" name="Picture 38"/>
                    <p:cNvPicPr>
                      <a:picLocks noChangeAspect="1"/>
                    </p:cNvPicPr>
                    <p:nvPr/>
                  </p:nvPicPr>
                  <p:blipFill>
                    <a:blip r:embed="rId4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8924051" y="1578206"/>
                      <a:ext cx="520022" cy="520022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40" name="Picture 39"/>
                    <p:cNvPicPr>
                      <a:picLocks noChangeAspect="1"/>
                    </p:cNvPicPr>
                    <p:nvPr/>
                  </p:nvPicPr>
                  <p:blipFill>
                    <a:blip r:embed="rId5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10285713" y="1585118"/>
                      <a:ext cx="465761" cy="465762"/>
                    </a:xfrm>
                    <a:prstGeom prst="rect">
                      <a:avLst/>
                    </a:prstGeom>
                  </p:spPr>
                </p:pic>
                <p:sp>
                  <p:nvSpPr>
                    <p:cNvPr id="41" name="TextBox 40"/>
                    <p:cNvSpPr txBox="1"/>
                    <p:nvPr/>
                  </p:nvSpPr>
                  <p:spPr>
                    <a:xfrm>
                      <a:off x="9335101" y="1648800"/>
                      <a:ext cx="933058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3200" b="1" dirty="0" smtClean="0"/>
                        <a:t>66</a:t>
                      </a:r>
                      <a:r>
                        <a:rPr lang="en-US" sz="2400" b="1" dirty="0" smtClean="0"/>
                        <a:t>%</a:t>
                      </a:r>
                      <a:endParaRPr lang="en-US" sz="2400" b="1" dirty="0"/>
                    </a:p>
                  </p:txBody>
                </p:sp>
                <p:sp>
                  <p:nvSpPr>
                    <p:cNvPr id="42" name="TextBox 41"/>
                    <p:cNvSpPr txBox="1"/>
                    <p:nvPr/>
                  </p:nvSpPr>
                  <p:spPr>
                    <a:xfrm>
                      <a:off x="9348980" y="1497092"/>
                      <a:ext cx="942539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b="1" dirty="0" smtClean="0">
                          <a:latin typeface="Arial Black" panose="020B0A04020102020204" pitchFamily="34" charset="0"/>
                        </a:rPr>
                        <a:t>MALE</a:t>
                      </a:r>
                      <a:endParaRPr lang="en-US" b="1" dirty="0">
                        <a:latin typeface="Arial Black" panose="020B0A04020102020204" pitchFamily="34" charset="0"/>
                      </a:endParaRPr>
                    </a:p>
                  </p:txBody>
                </p:sp>
                <p:sp>
                  <p:nvSpPr>
                    <p:cNvPr id="43" name="TextBox 42"/>
                    <p:cNvSpPr txBox="1"/>
                    <p:nvPr/>
                  </p:nvSpPr>
                  <p:spPr>
                    <a:xfrm>
                      <a:off x="10620288" y="1499202"/>
                      <a:ext cx="1427835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600" b="1" dirty="0" smtClean="0">
                          <a:latin typeface="Arial Black" panose="020B0A04020102020204" pitchFamily="34" charset="0"/>
                        </a:rPr>
                        <a:t>FEMALE</a:t>
                      </a:r>
                      <a:endParaRPr lang="en-US" sz="1600" b="1" dirty="0">
                        <a:latin typeface="Arial Black" panose="020B0A04020102020204" pitchFamily="34" charset="0"/>
                      </a:endParaRPr>
                    </a:p>
                  </p:txBody>
                </p:sp>
                <p:sp>
                  <p:nvSpPr>
                    <p:cNvPr id="44" name="TextBox 43"/>
                    <p:cNvSpPr txBox="1"/>
                    <p:nvPr/>
                  </p:nvSpPr>
                  <p:spPr>
                    <a:xfrm>
                      <a:off x="10620288" y="1630852"/>
                      <a:ext cx="1152838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3200" b="1" dirty="0" smtClean="0"/>
                        <a:t>34</a:t>
                      </a:r>
                      <a:r>
                        <a:rPr lang="en-US" sz="2400" b="1" dirty="0" smtClean="0"/>
                        <a:t>%</a:t>
                      </a:r>
                      <a:endParaRPr lang="en-US" sz="2400" b="1" dirty="0"/>
                    </a:p>
                  </p:txBody>
                </p:sp>
              </p:grpSp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9381468" y="2775471"/>
                    <a:ext cx="65809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/>
                      <a:t>44</a:t>
                    </a:r>
                    <a:r>
                      <a:rPr lang="en-US" b="1" dirty="0" smtClean="0"/>
                      <a:t>%</a:t>
                    </a:r>
                    <a:endParaRPr lang="en-US" b="1" dirty="0"/>
                  </a:p>
                </p:txBody>
              </p:sp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8860737" y="2246733"/>
                    <a:ext cx="1699559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b="1" dirty="0" smtClean="0">
                        <a:latin typeface="Arial Black" panose="020B0A04020102020204" pitchFamily="34" charset="0"/>
                      </a:rPr>
                      <a:t>MENTAL HEALTH </a:t>
                    </a:r>
                    <a:endParaRPr lang="en-US" b="1" dirty="0">
                      <a:latin typeface="Arial Black" panose="020B0A04020102020204" pitchFamily="34" charset="0"/>
                    </a:endParaRPr>
                  </a:p>
                </p:txBody>
              </p:sp>
              <p:cxnSp>
                <p:nvCxnSpPr>
                  <p:cNvPr id="29" name="Straight Connector 28"/>
                  <p:cNvCxnSpPr/>
                  <p:nvPr/>
                </p:nvCxnSpPr>
                <p:spPr>
                  <a:xfrm>
                    <a:off x="9014604" y="2111759"/>
                    <a:ext cx="2498944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>
                    <a:off x="9042047" y="3305658"/>
                    <a:ext cx="2498944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1" name="TextBox 30"/>
                  <p:cNvSpPr txBox="1"/>
                  <p:nvPr/>
                </p:nvSpPr>
                <p:spPr>
                  <a:xfrm>
                    <a:off x="10752694" y="2783582"/>
                    <a:ext cx="65809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/>
                      <a:t>34</a:t>
                    </a:r>
                    <a:r>
                      <a:rPr lang="en-US" b="1" dirty="0" smtClean="0"/>
                      <a:t>%</a:t>
                    </a:r>
                    <a:endParaRPr lang="en-US" b="1" dirty="0"/>
                  </a:p>
                </p:txBody>
              </p:sp>
              <p:sp>
                <p:nvSpPr>
                  <p:cNvPr id="32" name="TextBox 31"/>
                  <p:cNvSpPr txBox="1"/>
                  <p:nvPr/>
                </p:nvSpPr>
                <p:spPr>
                  <a:xfrm>
                    <a:off x="10231963" y="2254844"/>
                    <a:ext cx="1699559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b="1" dirty="0" smtClean="0">
                        <a:latin typeface="Arial Black" panose="020B0A04020102020204" pitchFamily="34" charset="0"/>
                      </a:rPr>
                      <a:t>DRUG</a:t>
                    </a:r>
                  </a:p>
                  <a:p>
                    <a:pPr algn="ctr"/>
                    <a:r>
                      <a:rPr lang="en-US" b="1" dirty="0" smtClean="0">
                        <a:latin typeface="Arial Black" panose="020B0A04020102020204" pitchFamily="34" charset="0"/>
                      </a:rPr>
                      <a:t>USE</a:t>
                    </a:r>
                    <a:endParaRPr lang="en-US" b="1" dirty="0">
                      <a:latin typeface="Arial Black" panose="020B0A04020102020204" pitchFamily="34" charset="0"/>
                    </a:endParaRPr>
                  </a:p>
                </p:txBody>
              </p:sp>
              <p:cxnSp>
                <p:nvCxnSpPr>
                  <p:cNvPr id="33" name="Straight Connector 32"/>
                  <p:cNvCxnSpPr/>
                  <p:nvPr/>
                </p:nvCxnSpPr>
                <p:spPr>
                  <a:xfrm>
                    <a:off x="10446589" y="2246733"/>
                    <a:ext cx="0" cy="990403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4" name="Group 33"/>
                  <p:cNvGrpSpPr/>
                  <p:nvPr/>
                </p:nvGrpSpPr>
                <p:grpSpPr>
                  <a:xfrm>
                    <a:off x="8962848" y="3267277"/>
                    <a:ext cx="2994967" cy="1015663"/>
                    <a:chOff x="9014604" y="3146510"/>
                    <a:chExt cx="2994967" cy="1015663"/>
                  </a:xfrm>
                </p:grpSpPr>
                <p:pic>
                  <p:nvPicPr>
                    <p:cNvPr id="36" name="Picture 35"/>
                    <p:cNvPicPr>
                      <a:picLocks noChangeAspect="1"/>
                    </p:cNvPicPr>
                    <p:nvPr/>
                  </p:nvPicPr>
                  <p:blipFill>
                    <a:blip r:embed="rId6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9014604" y="3380220"/>
                      <a:ext cx="653157" cy="653157"/>
                    </a:xfrm>
                    <a:prstGeom prst="rect">
                      <a:avLst/>
                    </a:prstGeom>
                  </p:spPr>
                </p:pic>
                <p:sp>
                  <p:nvSpPr>
                    <p:cNvPr id="37" name="TextBox 36"/>
                    <p:cNvSpPr txBox="1"/>
                    <p:nvPr/>
                  </p:nvSpPr>
                  <p:spPr>
                    <a:xfrm>
                      <a:off x="10527985" y="3371816"/>
                      <a:ext cx="1481586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b="1" dirty="0" smtClean="0">
                          <a:latin typeface="Arial Black" panose="020B0A04020102020204" pitchFamily="34" charset="0"/>
                        </a:rPr>
                        <a:t>Receiving Healthcare</a:t>
                      </a:r>
                    </a:p>
                    <a:p>
                      <a:r>
                        <a:rPr lang="en-US" sz="1200" b="1" dirty="0" smtClean="0">
                          <a:latin typeface="Arial Black" panose="020B0A04020102020204" pitchFamily="34" charset="0"/>
                        </a:rPr>
                        <a:t>Regularly</a:t>
                      </a:r>
                      <a:endParaRPr lang="en-US" sz="1200" b="1" dirty="0">
                        <a:latin typeface="Arial Black" panose="020B0A04020102020204" pitchFamily="34" charset="0"/>
                      </a:endParaRPr>
                    </a:p>
                  </p:txBody>
                </p:sp>
                <p:sp>
                  <p:nvSpPr>
                    <p:cNvPr id="38" name="TextBox 37"/>
                    <p:cNvSpPr txBox="1"/>
                    <p:nvPr/>
                  </p:nvSpPr>
                  <p:spPr>
                    <a:xfrm>
                      <a:off x="9494420" y="3146510"/>
                      <a:ext cx="1340880" cy="101566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6000" b="1" dirty="0"/>
                        <a:t>6</a:t>
                      </a:r>
                      <a:r>
                        <a:rPr lang="en-US" sz="6000" b="1" dirty="0" smtClean="0"/>
                        <a:t>%</a:t>
                      </a:r>
                      <a:endParaRPr lang="en-US" sz="4800" b="1" dirty="0"/>
                    </a:p>
                  </p:txBody>
                </p:sp>
              </p:grpSp>
              <p:cxnSp>
                <p:nvCxnSpPr>
                  <p:cNvPr id="35" name="Straight Connector 34"/>
                  <p:cNvCxnSpPr/>
                  <p:nvPr/>
                </p:nvCxnSpPr>
                <p:spPr>
                  <a:xfrm>
                    <a:off x="9042047" y="4342787"/>
                    <a:ext cx="2498944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pic>
              <p:nvPicPr>
                <p:cNvPr id="24" name="Picture 23"/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794711" y="4390674"/>
                  <a:ext cx="814465" cy="814465"/>
                </a:xfrm>
                <a:prstGeom prst="rect">
                  <a:avLst/>
                </a:prstGeom>
              </p:spPr>
            </p:pic>
            <p:sp>
              <p:nvSpPr>
                <p:cNvPr id="25" name="TextBox 24"/>
                <p:cNvSpPr txBox="1"/>
                <p:nvPr/>
              </p:nvSpPr>
              <p:spPr>
                <a:xfrm>
                  <a:off x="9021811" y="4374142"/>
                  <a:ext cx="1748929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b="1" u="sng" dirty="0" smtClean="0">
                      <a:latin typeface="Arial Black" panose="020B0A04020102020204" pitchFamily="34" charset="0"/>
                    </a:rPr>
                    <a:t>68% </a:t>
                  </a:r>
                  <a:r>
                    <a:rPr lang="en-US" sz="1200" b="1" dirty="0" smtClean="0">
                      <a:latin typeface="Arial Black" panose="020B0A04020102020204" pitchFamily="34" charset="0"/>
                    </a:rPr>
                    <a:t>Identified</a:t>
                  </a:r>
                </a:p>
                <a:p>
                  <a:r>
                    <a:rPr lang="en-US" sz="1200" b="1" dirty="0" smtClean="0">
                      <a:latin typeface="Arial Black" panose="020B0A04020102020204" pitchFamily="34" charset="0"/>
                    </a:rPr>
                    <a:t>As being the head of household with no other members</a:t>
                  </a:r>
                  <a:endParaRPr lang="en-US" sz="1200" b="1" dirty="0">
                    <a:latin typeface="Arial Black" panose="020B0A04020102020204" pitchFamily="34" charset="0"/>
                  </a:endParaRPr>
                </a:p>
              </p:txBody>
            </p:sp>
          </p:grpSp>
          <p:cxnSp>
            <p:nvCxnSpPr>
              <p:cNvPr id="22" name="Straight Connector 21"/>
              <p:cNvCxnSpPr/>
              <p:nvPr/>
            </p:nvCxnSpPr>
            <p:spPr>
              <a:xfrm>
                <a:off x="9058791" y="4377776"/>
                <a:ext cx="2498944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/>
            <p:cNvSpPr txBox="1"/>
            <p:nvPr/>
          </p:nvSpPr>
          <p:spPr>
            <a:xfrm>
              <a:off x="9974672" y="4419587"/>
              <a:ext cx="1691392" cy="469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 smtClean="0">
                  <a:latin typeface="Arial Black" panose="020B0A04020102020204" pitchFamily="34" charset="0"/>
                </a:rPr>
                <a:t>COMMUNITY</a:t>
              </a:r>
              <a:r>
                <a:rPr lang="en-US" sz="1200" b="1" dirty="0" smtClean="0">
                  <a:latin typeface="Arial Black" panose="020B0A04020102020204" pitchFamily="34" charset="0"/>
                </a:rPr>
                <a:t> </a:t>
              </a:r>
              <a:r>
                <a:rPr lang="en-US" sz="1050" b="1" dirty="0" smtClean="0">
                  <a:latin typeface="Arial Black" panose="020B0A04020102020204" pitchFamily="34" charset="0"/>
                </a:rPr>
                <a:t>FEEDBACK</a:t>
              </a:r>
              <a:endParaRPr lang="en-US" sz="1050" b="1" dirty="0">
                <a:latin typeface="Arial Black" panose="020B0A040201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816859" y="4858882"/>
              <a:ext cx="1900895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MORE SHELTER</a:t>
              </a:r>
            </a:p>
            <a:p>
              <a:pPr algn="r"/>
              <a:r>
                <a:rPr lang="en-US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MORE TRANSPORTATION</a:t>
              </a:r>
            </a:p>
            <a:p>
              <a:pPr algn="r"/>
              <a:r>
                <a:rPr lang="en-US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MORE HOUSING</a:t>
              </a:r>
              <a:endParaRPr lang="en-US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9130390" y="5548093"/>
              <a:ext cx="249894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5" name="Straight Connector 44"/>
          <p:cNvCxnSpPr/>
          <p:nvPr/>
        </p:nvCxnSpPr>
        <p:spPr>
          <a:xfrm>
            <a:off x="8816857" y="0"/>
            <a:ext cx="0" cy="69386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98920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0742389"/>
              </p:ext>
            </p:extLst>
          </p:nvPr>
        </p:nvGraphicFramePr>
        <p:xfrm>
          <a:off x="318652" y="1865744"/>
          <a:ext cx="6350003" cy="4992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8083038"/>
              </p:ext>
            </p:extLst>
          </p:nvPr>
        </p:nvGraphicFramePr>
        <p:xfrm>
          <a:off x="6354618" y="1865745"/>
          <a:ext cx="5837381" cy="4992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755180" y="241454"/>
            <a:ext cx="7198875" cy="96981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latin typeface="Arial Black" panose="020B0A04020102020204" pitchFamily="34" charset="0"/>
              </a:rPr>
              <a:t>Health Outcomes</a:t>
            </a:r>
            <a:br>
              <a:rPr lang="en-US" sz="4000" b="1" dirty="0" smtClean="0">
                <a:latin typeface="Arial Black" panose="020B0A04020102020204" pitchFamily="34" charset="0"/>
              </a:rPr>
            </a:b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(Survey Only) – 119 completed this section</a:t>
            </a:r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4632" y="1099128"/>
            <a:ext cx="6137130" cy="969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361762" y="997527"/>
            <a:ext cx="5830237" cy="969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Chronic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430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1525462"/>
              </p:ext>
            </p:extLst>
          </p:nvPr>
        </p:nvGraphicFramePr>
        <p:xfrm>
          <a:off x="466435" y="1265382"/>
          <a:ext cx="8203112" cy="5253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41203" y="32340"/>
            <a:ext cx="7784513" cy="1325563"/>
          </a:xfrm>
        </p:spPr>
        <p:txBody>
          <a:bodyPr>
            <a:normAutofit/>
          </a:bodyPr>
          <a:lstStyle/>
          <a:p>
            <a:r>
              <a:rPr lang="en-US" sz="6000" b="1" dirty="0" err="1" smtClean="0">
                <a:latin typeface="Arial Black" panose="020B0A04020102020204" pitchFamily="34" charset="0"/>
              </a:rPr>
              <a:t>Youth</a:t>
            </a:r>
            <a:r>
              <a:rPr lang="en-US" sz="6000" dirty="0" err="1" smtClean="0"/>
              <a:t>Count</a:t>
            </a:r>
            <a:r>
              <a:rPr lang="en-US" sz="6000" dirty="0" smtClean="0"/>
              <a:t> (18-24)</a:t>
            </a:r>
            <a:endParaRPr lang="en-US" sz="5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718784" y="1731982"/>
            <a:ext cx="1385048" cy="461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1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611951" y="1680358"/>
            <a:ext cx="1385048" cy="4532252"/>
            <a:chOff x="4389601" y="2135329"/>
            <a:chExt cx="1385048" cy="2965589"/>
          </a:xfrm>
        </p:grpSpPr>
        <p:cxnSp>
          <p:nvCxnSpPr>
            <p:cNvPr id="9" name="Straight Connector 8"/>
            <p:cNvCxnSpPr/>
            <p:nvPr/>
          </p:nvCxnSpPr>
          <p:spPr>
            <a:xfrm flipV="1">
              <a:off x="5038165" y="2348753"/>
              <a:ext cx="8964" cy="2752165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itle 1"/>
            <p:cNvSpPr txBox="1">
              <a:spLocks/>
            </p:cNvSpPr>
            <p:nvPr/>
          </p:nvSpPr>
          <p:spPr>
            <a:xfrm>
              <a:off x="4389601" y="2135329"/>
              <a:ext cx="1385048" cy="32273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1800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COVID-19</a:t>
              </a:r>
              <a:endParaRPr lang="en-US" sz="1800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9063651" y="893399"/>
            <a:ext cx="3097078" cy="5151884"/>
            <a:chOff x="8857151" y="396209"/>
            <a:chExt cx="3097078" cy="5151884"/>
          </a:xfrm>
        </p:grpSpPr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3918" y="4489907"/>
              <a:ext cx="927198" cy="927198"/>
            </a:xfrm>
            <a:prstGeom prst="rect">
              <a:avLst/>
            </a:prstGeom>
          </p:spPr>
        </p:pic>
        <p:grpSp>
          <p:nvGrpSpPr>
            <p:cNvPr id="49" name="Group 48"/>
            <p:cNvGrpSpPr/>
            <p:nvPr/>
          </p:nvGrpSpPr>
          <p:grpSpPr>
            <a:xfrm>
              <a:off x="8857151" y="396209"/>
              <a:ext cx="3097078" cy="3981567"/>
              <a:chOff x="8857151" y="396209"/>
              <a:chExt cx="3097078" cy="3981567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8857151" y="396209"/>
                <a:ext cx="3097078" cy="3939757"/>
                <a:chOff x="8819832" y="1265382"/>
                <a:chExt cx="3097078" cy="3939757"/>
              </a:xfrm>
            </p:grpSpPr>
            <p:grpSp>
              <p:nvGrpSpPr>
                <p:cNvPr id="39" name="Group 38"/>
                <p:cNvGrpSpPr/>
                <p:nvPr/>
              </p:nvGrpSpPr>
              <p:grpSpPr>
                <a:xfrm>
                  <a:off x="8819832" y="1265382"/>
                  <a:ext cx="3097078" cy="3000963"/>
                  <a:chOff x="8860737" y="1341824"/>
                  <a:chExt cx="3097078" cy="3000963"/>
                </a:xfrm>
              </p:grpSpPr>
              <p:grpSp>
                <p:nvGrpSpPr>
                  <p:cNvPr id="34" name="Group 33"/>
                  <p:cNvGrpSpPr/>
                  <p:nvPr/>
                </p:nvGrpSpPr>
                <p:grpSpPr>
                  <a:xfrm>
                    <a:off x="8925395" y="1341824"/>
                    <a:ext cx="2970436" cy="736483"/>
                    <a:chOff x="8924051" y="1497092"/>
                    <a:chExt cx="3124072" cy="736483"/>
                  </a:xfrm>
                </p:grpSpPr>
                <p:pic>
                  <p:nvPicPr>
                    <p:cNvPr id="14" name="Picture 13"/>
                    <p:cNvPicPr>
                      <a:picLocks noChangeAspect="1"/>
                    </p:cNvPicPr>
                    <p:nvPr/>
                  </p:nvPicPr>
                  <p:blipFill>
                    <a:blip r:embed="rId4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8924051" y="1578206"/>
                      <a:ext cx="520022" cy="520022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15" name="Picture 14"/>
                    <p:cNvPicPr>
                      <a:picLocks noChangeAspect="1"/>
                    </p:cNvPicPr>
                    <p:nvPr/>
                  </p:nvPicPr>
                  <p:blipFill>
                    <a:blip r:embed="rId5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10285713" y="1585118"/>
                      <a:ext cx="465761" cy="465762"/>
                    </a:xfrm>
                    <a:prstGeom prst="rect">
                      <a:avLst/>
                    </a:prstGeom>
                  </p:spPr>
                </p:pic>
                <p:sp>
                  <p:nvSpPr>
                    <p:cNvPr id="16" name="TextBox 15"/>
                    <p:cNvSpPr txBox="1"/>
                    <p:nvPr/>
                  </p:nvSpPr>
                  <p:spPr>
                    <a:xfrm>
                      <a:off x="9335101" y="1648800"/>
                      <a:ext cx="933058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3200" b="1" dirty="0" smtClean="0"/>
                        <a:t>68</a:t>
                      </a:r>
                      <a:r>
                        <a:rPr lang="en-US" sz="2400" b="1" dirty="0" smtClean="0"/>
                        <a:t>%</a:t>
                      </a:r>
                      <a:endParaRPr lang="en-US" sz="2400" b="1" dirty="0"/>
                    </a:p>
                  </p:txBody>
                </p:sp>
                <p:sp>
                  <p:nvSpPr>
                    <p:cNvPr id="17" name="TextBox 16"/>
                    <p:cNvSpPr txBox="1"/>
                    <p:nvPr/>
                  </p:nvSpPr>
                  <p:spPr>
                    <a:xfrm>
                      <a:off x="9348980" y="1497092"/>
                      <a:ext cx="942539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b="1" dirty="0" smtClean="0">
                          <a:latin typeface="Arial Black" panose="020B0A04020102020204" pitchFamily="34" charset="0"/>
                        </a:rPr>
                        <a:t>MALE</a:t>
                      </a:r>
                      <a:endParaRPr lang="en-US" b="1" dirty="0">
                        <a:latin typeface="Arial Black" panose="020B0A04020102020204" pitchFamily="34" charset="0"/>
                      </a:endParaRPr>
                    </a:p>
                  </p:txBody>
                </p:sp>
                <p:sp>
                  <p:nvSpPr>
                    <p:cNvPr id="18" name="TextBox 17"/>
                    <p:cNvSpPr txBox="1"/>
                    <p:nvPr/>
                  </p:nvSpPr>
                  <p:spPr>
                    <a:xfrm>
                      <a:off x="10620288" y="1499202"/>
                      <a:ext cx="1427835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600" b="1" dirty="0" smtClean="0">
                          <a:latin typeface="Arial Black" panose="020B0A04020102020204" pitchFamily="34" charset="0"/>
                        </a:rPr>
                        <a:t>FEMALE</a:t>
                      </a:r>
                      <a:endParaRPr lang="en-US" sz="1600" b="1" dirty="0">
                        <a:latin typeface="Arial Black" panose="020B0A04020102020204" pitchFamily="34" charset="0"/>
                      </a:endParaRPr>
                    </a:p>
                  </p:txBody>
                </p:sp>
                <p:sp>
                  <p:nvSpPr>
                    <p:cNvPr id="19" name="TextBox 18"/>
                    <p:cNvSpPr txBox="1"/>
                    <p:nvPr/>
                  </p:nvSpPr>
                  <p:spPr>
                    <a:xfrm>
                      <a:off x="10620288" y="1595755"/>
                      <a:ext cx="1152838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3200" b="1" dirty="0" smtClean="0"/>
                        <a:t>32</a:t>
                      </a:r>
                      <a:r>
                        <a:rPr lang="en-US" sz="2400" b="1" dirty="0" smtClean="0"/>
                        <a:t>%</a:t>
                      </a:r>
                      <a:endParaRPr lang="en-US" sz="2400" b="1" dirty="0"/>
                    </a:p>
                  </p:txBody>
                </p:sp>
              </p:grpSp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9381468" y="2775471"/>
                    <a:ext cx="65809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/>
                      <a:t>35</a:t>
                    </a:r>
                    <a:r>
                      <a:rPr lang="en-US" b="1" dirty="0" smtClean="0"/>
                      <a:t>%</a:t>
                    </a:r>
                    <a:endParaRPr lang="en-US" b="1" dirty="0"/>
                  </a:p>
                </p:txBody>
              </p:sp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8860737" y="2246733"/>
                    <a:ext cx="1699559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b="1" dirty="0" smtClean="0">
                        <a:latin typeface="Arial Black" panose="020B0A04020102020204" pitchFamily="34" charset="0"/>
                      </a:rPr>
                      <a:t>MENTAL HEALTH </a:t>
                    </a:r>
                    <a:endParaRPr lang="en-US" b="1" dirty="0">
                      <a:latin typeface="Arial Black" panose="020B0A04020102020204" pitchFamily="34" charset="0"/>
                    </a:endParaRPr>
                  </a:p>
                </p:txBody>
              </p:sp>
              <p:cxnSp>
                <p:nvCxnSpPr>
                  <p:cNvPr id="27" name="Straight Connector 26"/>
                  <p:cNvCxnSpPr/>
                  <p:nvPr/>
                </p:nvCxnSpPr>
                <p:spPr>
                  <a:xfrm>
                    <a:off x="9014604" y="2111759"/>
                    <a:ext cx="2498944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>
                    <a:off x="9042047" y="3305658"/>
                    <a:ext cx="2498944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0" name="TextBox 29"/>
                  <p:cNvSpPr txBox="1"/>
                  <p:nvPr/>
                </p:nvSpPr>
                <p:spPr>
                  <a:xfrm>
                    <a:off x="10752694" y="2783582"/>
                    <a:ext cx="65809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/>
                      <a:t>11</a:t>
                    </a:r>
                    <a:r>
                      <a:rPr lang="en-US" b="1" dirty="0" smtClean="0"/>
                      <a:t>%</a:t>
                    </a:r>
                    <a:endParaRPr lang="en-US" b="1" dirty="0"/>
                  </a:p>
                </p:txBody>
              </p:sp>
              <p:sp>
                <p:nvSpPr>
                  <p:cNvPr id="31" name="TextBox 30"/>
                  <p:cNvSpPr txBox="1"/>
                  <p:nvPr/>
                </p:nvSpPr>
                <p:spPr>
                  <a:xfrm>
                    <a:off x="10231963" y="2254844"/>
                    <a:ext cx="1699559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b="1" dirty="0" smtClean="0">
                        <a:latin typeface="Arial Black" panose="020B0A04020102020204" pitchFamily="34" charset="0"/>
                      </a:rPr>
                      <a:t>DRUG</a:t>
                    </a:r>
                  </a:p>
                  <a:p>
                    <a:pPr algn="ctr"/>
                    <a:r>
                      <a:rPr lang="en-US" b="1" dirty="0" smtClean="0">
                        <a:latin typeface="Arial Black" panose="020B0A04020102020204" pitchFamily="34" charset="0"/>
                      </a:rPr>
                      <a:t>USE</a:t>
                    </a:r>
                    <a:endParaRPr lang="en-US" b="1" dirty="0">
                      <a:latin typeface="Arial Black" panose="020B0A04020102020204" pitchFamily="34" charset="0"/>
                    </a:endParaRPr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10446589" y="2246733"/>
                    <a:ext cx="0" cy="990403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8" name="Group 37"/>
                  <p:cNvGrpSpPr/>
                  <p:nvPr/>
                </p:nvGrpSpPr>
                <p:grpSpPr>
                  <a:xfrm>
                    <a:off x="8962848" y="3267277"/>
                    <a:ext cx="2994967" cy="1015663"/>
                    <a:chOff x="9014604" y="3146510"/>
                    <a:chExt cx="2994967" cy="1015663"/>
                  </a:xfrm>
                </p:grpSpPr>
                <p:pic>
                  <p:nvPicPr>
                    <p:cNvPr id="33" name="Picture 32"/>
                    <p:cNvPicPr>
                      <a:picLocks noChangeAspect="1"/>
                    </p:cNvPicPr>
                    <p:nvPr/>
                  </p:nvPicPr>
                  <p:blipFill>
                    <a:blip r:embed="rId6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9014604" y="3380220"/>
                      <a:ext cx="653157" cy="653157"/>
                    </a:xfrm>
                    <a:prstGeom prst="rect">
                      <a:avLst/>
                    </a:prstGeom>
                  </p:spPr>
                </p:pic>
                <p:sp>
                  <p:nvSpPr>
                    <p:cNvPr id="35" name="TextBox 34"/>
                    <p:cNvSpPr txBox="1"/>
                    <p:nvPr/>
                  </p:nvSpPr>
                  <p:spPr>
                    <a:xfrm>
                      <a:off x="10527985" y="3371816"/>
                      <a:ext cx="1481586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200" b="1" dirty="0" smtClean="0">
                          <a:latin typeface="Arial Black" panose="020B0A04020102020204" pitchFamily="34" charset="0"/>
                        </a:rPr>
                        <a:t>Receiving Healthcare</a:t>
                      </a:r>
                    </a:p>
                    <a:p>
                      <a:r>
                        <a:rPr lang="en-US" sz="1200" b="1" dirty="0" smtClean="0">
                          <a:latin typeface="Arial Black" panose="020B0A04020102020204" pitchFamily="34" charset="0"/>
                        </a:rPr>
                        <a:t>Regularly</a:t>
                      </a:r>
                      <a:endParaRPr lang="en-US" sz="1200" b="1" dirty="0">
                        <a:latin typeface="Arial Black" panose="020B0A04020102020204" pitchFamily="34" charset="0"/>
                      </a:endParaRPr>
                    </a:p>
                  </p:txBody>
                </p:sp>
                <p:sp>
                  <p:nvSpPr>
                    <p:cNvPr id="36" name="TextBox 35"/>
                    <p:cNvSpPr txBox="1"/>
                    <p:nvPr/>
                  </p:nvSpPr>
                  <p:spPr>
                    <a:xfrm>
                      <a:off x="9494420" y="3146510"/>
                      <a:ext cx="1340880" cy="101566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6000" b="1" dirty="0" smtClean="0"/>
                        <a:t>5%</a:t>
                      </a:r>
                      <a:endParaRPr lang="en-US" sz="4800" b="1" dirty="0"/>
                    </a:p>
                  </p:txBody>
                </p:sp>
              </p:grpSp>
              <p:cxnSp>
                <p:nvCxnSpPr>
                  <p:cNvPr id="37" name="Straight Connector 36"/>
                  <p:cNvCxnSpPr/>
                  <p:nvPr/>
                </p:nvCxnSpPr>
                <p:spPr>
                  <a:xfrm>
                    <a:off x="9042047" y="4342787"/>
                    <a:ext cx="2498944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pic>
              <p:nvPicPr>
                <p:cNvPr id="40" name="Picture 39"/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794711" y="4390674"/>
                  <a:ext cx="814465" cy="814465"/>
                </a:xfrm>
                <a:prstGeom prst="rect">
                  <a:avLst/>
                </a:prstGeom>
              </p:spPr>
            </p:pic>
            <p:sp>
              <p:nvSpPr>
                <p:cNvPr id="42" name="TextBox 41"/>
                <p:cNvSpPr txBox="1"/>
                <p:nvPr/>
              </p:nvSpPr>
              <p:spPr>
                <a:xfrm>
                  <a:off x="9021811" y="4374142"/>
                  <a:ext cx="1748929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b="1" u="sng" dirty="0" smtClean="0">
                      <a:latin typeface="Arial Black" panose="020B0A04020102020204" pitchFamily="34" charset="0"/>
                    </a:rPr>
                    <a:t>68% </a:t>
                  </a:r>
                  <a:r>
                    <a:rPr lang="en-US" sz="1200" b="1" dirty="0" smtClean="0">
                      <a:latin typeface="Arial Black" panose="020B0A04020102020204" pitchFamily="34" charset="0"/>
                    </a:rPr>
                    <a:t>Identified</a:t>
                  </a:r>
                </a:p>
                <a:p>
                  <a:r>
                    <a:rPr lang="en-US" sz="1200" b="1" dirty="0" smtClean="0">
                      <a:latin typeface="Arial Black" panose="020B0A04020102020204" pitchFamily="34" charset="0"/>
                    </a:rPr>
                    <a:t>As being the head of household with no other members</a:t>
                  </a:r>
                  <a:endParaRPr lang="en-US" sz="1200" b="1" dirty="0">
                    <a:latin typeface="Arial Black" panose="020B0A04020102020204" pitchFamily="34" charset="0"/>
                  </a:endParaRPr>
                </a:p>
              </p:txBody>
            </p:sp>
          </p:grpSp>
          <p:cxnSp>
            <p:nvCxnSpPr>
              <p:cNvPr id="45" name="Straight Connector 44"/>
              <p:cNvCxnSpPr/>
              <p:nvPr/>
            </p:nvCxnSpPr>
            <p:spPr>
              <a:xfrm>
                <a:off x="9058791" y="4377776"/>
                <a:ext cx="2498944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TextBox 45"/>
            <p:cNvSpPr txBox="1"/>
            <p:nvPr/>
          </p:nvSpPr>
          <p:spPr>
            <a:xfrm>
              <a:off x="9974672" y="4419587"/>
              <a:ext cx="1691392" cy="469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 smtClean="0">
                  <a:latin typeface="Arial Black" panose="020B0A04020102020204" pitchFamily="34" charset="0"/>
                </a:rPr>
                <a:t>COMMUNITY</a:t>
              </a:r>
              <a:r>
                <a:rPr lang="en-US" sz="1200" b="1" dirty="0" smtClean="0">
                  <a:latin typeface="Arial Black" panose="020B0A04020102020204" pitchFamily="34" charset="0"/>
                </a:rPr>
                <a:t> </a:t>
              </a:r>
              <a:r>
                <a:rPr lang="en-US" sz="1050" b="1" dirty="0" smtClean="0">
                  <a:latin typeface="Arial Black" panose="020B0A04020102020204" pitchFamily="34" charset="0"/>
                </a:rPr>
                <a:t>FEEDBACK</a:t>
              </a:r>
              <a:endParaRPr lang="en-US" sz="1050" b="1" dirty="0">
                <a:latin typeface="Arial Black" panose="020B0A04020102020204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9816859" y="4858882"/>
              <a:ext cx="1900895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MORE SHELTER</a:t>
              </a:r>
            </a:p>
            <a:p>
              <a:pPr algn="r"/>
              <a:r>
                <a:rPr lang="en-US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MORE TRANSPORTATION</a:t>
              </a:r>
            </a:p>
            <a:p>
              <a:pPr algn="r"/>
              <a:r>
                <a:rPr lang="en-US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MORE HOUSING</a:t>
              </a:r>
              <a:endParaRPr lang="en-US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9130390" y="5548093"/>
              <a:ext cx="249894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4" name="Straight Connector 43"/>
          <p:cNvCxnSpPr/>
          <p:nvPr/>
        </p:nvCxnSpPr>
        <p:spPr>
          <a:xfrm>
            <a:off x="8816857" y="0"/>
            <a:ext cx="0" cy="69386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30410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7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99CB3E2A-9BD2-462B-A132-AC435BF37A44}">
  <we:reference id="wa104381063" version="1.0.0.1" store="en-US" storeType="OMEX"/>
  <we:alternateReferences>
    <we:reference id="wa104381063" version="1.0.0.1" store="wa104381063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1347</TotalTime>
  <Words>585</Words>
  <Application>Microsoft Office PowerPoint</Application>
  <PresentationFormat>Widescreen</PresentationFormat>
  <Paragraphs>175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Century Gothic</vt:lpstr>
      <vt:lpstr>Eras Light ITC</vt:lpstr>
      <vt:lpstr>Microsoft PhagsPa</vt:lpstr>
      <vt:lpstr>Office Theme</vt:lpstr>
      <vt:lpstr>PowerPoint Presentation</vt:lpstr>
      <vt:lpstr>Mission and Vision</vt:lpstr>
      <vt:lpstr>What is PIT?</vt:lpstr>
      <vt:lpstr>TotalCount</vt:lpstr>
      <vt:lpstr>UnshelteredCount</vt:lpstr>
      <vt:lpstr>ShelteredCount</vt:lpstr>
      <vt:lpstr>ChronicCount</vt:lpstr>
      <vt:lpstr>Health Outcomes (Survey Only) – 119 completed this section</vt:lpstr>
      <vt:lpstr>YouthCount (18-24)</vt:lpstr>
      <vt:lpstr>AgingPopulations</vt:lpstr>
      <vt:lpstr>VeteranCount</vt:lpstr>
      <vt:lpstr>Demographics</vt:lpstr>
      <vt:lpstr>Homeless Profile</vt:lpstr>
      <vt:lpstr>What Changed?</vt:lpstr>
      <vt:lpstr>Feedback from Survey Participants</vt:lpstr>
    </vt:vector>
  </TitlesOfParts>
  <Company>FlaglerIS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PIT Count</dc:title>
  <dc:creator>Austin Burns</dc:creator>
  <cp:lastModifiedBy>Casey Bridges</cp:lastModifiedBy>
  <cp:revision>75</cp:revision>
  <dcterms:created xsi:type="dcterms:W3CDTF">2023-03-27T13:43:41Z</dcterms:created>
  <dcterms:modified xsi:type="dcterms:W3CDTF">2023-04-12T13:19:08Z</dcterms:modified>
</cp:coreProperties>
</file>