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80" r:id="rId2"/>
    <p:sldId id="269" r:id="rId3"/>
    <p:sldId id="283" r:id="rId4"/>
    <p:sldId id="284" r:id="rId5"/>
    <p:sldId id="286" r:id="rId6"/>
    <p:sldId id="287" r:id="rId7"/>
    <p:sldId id="271" r:id="rId8"/>
    <p:sldId id="288" r:id="rId9"/>
    <p:sldId id="303" r:id="rId10"/>
    <p:sldId id="291" r:id="rId11"/>
    <p:sldId id="292" r:id="rId12"/>
    <p:sldId id="294" r:id="rId13"/>
    <p:sldId id="293" r:id="rId14"/>
    <p:sldId id="295" r:id="rId15"/>
    <p:sldId id="296" r:id="rId16"/>
    <p:sldId id="297" r:id="rId17"/>
    <p:sldId id="298" r:id="rId18"/>
    <p:sldId id="299" r:id="rId19"/>
    <p:sldId id="300" r:id="rId20"/>
    <p:sldId id="301" r:id="rId21"/>
    <p:sldId id="302" r:id="rId22"/>
    <p:sldId id="272" r:id="rId23"/>
    <p:sldId id="304" r:id="rId24"/>
    <p:sldId id="274" r:id="rId25"/>
    <p:sldId id="27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PIT Primary </a:t>
            </a:r>
            <a:r>
              <a:rPr lang="en-US" sz="1600" dirty="0"/>
              <a:t>Living Situation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154-4C51-9697-D630F131CEA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154-4C51-9697-D630F131CEA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154-4C51-9697-D630F131CEA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154-4C51-9697-D630F131CE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Sheet1!$A$28:$A$31</c:f>
              <c:strCache>
                <c:ptCount val="4"/>
                <c:pt idx="0">
                  <c:v>Unsheltered</c:v>
                </c:pt>
                <c:pt idx="1">
                  <c:v>Emergency Shelter</c:v>
                </c:pt>
                <c:pt idx="2">
                  <c:v>Transitional Housing</c:v>
                </c:pt>
                <c:pt idx="3">
                  <c:v>Rapid Housing</c:v>
                </c:pt>
              </c:strCache>
            </c:strRef>
          </c:cat>
          <c:val>
            <c:numRef>
              <c:f>Sheet1!$B$28:$B$31</c:f>
              <c:numCache>
                <c:formatCode>General</c:formatCode>
                <c:ptCount val="4"/>
                <c:pt idx="0">
                  <c:v>291</c:v>
                </c:pt>
                <c:pt idx="1">
                  <c:v>76</c:v>
                </c:pt>
                <c:pt idx="2">
                  <c:v>53</c:v>
                </c:pt>
                <c:pt idx="3">
                  <c:v>43</c:v>
                </c:pt>
              </c:numCache>
            </c:numRef>
          </c:val>
          <c:extLst>
            <c:ext xmlns:c16="http://schemas.microsoft.com/office/drawing/2014/chart" uri="{C3380CC4-5D6E-409C-BE32-E72D297353CC}">
              <c16:uniqueId val="{00000008-B154-4C51-9697-D630F131CEA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3ECE-425F-B28D-F90A721787BF}"/>
              </c:ext>
            </c:extLst>
          </c:dPt>
          <c:dPt>
            <c:idx val="1"/>
            <c:bubble3D val="0"/>
            <c:spPr>
              <a:solidFill>
                <a:schemeClr val="bg2"/>
              </a:solidFill>
              <a:ln w="19050">
                <a:noFill/>
              </a:ln>
              <a:effectLst/>
            </c:spPr>
            <c:extLst>
              <c:ext xmlns:c16="http://schemas.microsoft.com/office/drawing/2014/chart" uri="{C3380CC4-5D6E-409C-BE32-E72D297353CC}">
                <c16:uniqueId val="{00000003-3ECE-425F-B28D-F90A721787BF}"/>
              </c:ext>
            </c:extLst>
          </c:dPt>
          <c:cat>
            <c:strRef>
              <c:f>Sheet1!$A$2:$A$3</c:f>
              <c:strCache>
                <c:ptCount val="2"/>
                <c:pt idx="0">
                  <c:v>m</c:v>
                </c:pt>
                <c:pt idx="1">
                  <c:v>Non</c:v>
                </c:pt>
              </c:strCache>
            </c:strRef>
          </c:cat>
          <c:val>
            <c:numRef>
              <c:f>Sheet1!$B$2:$B$3</c:f>
              <c:numCache>
                <c:formatCode>General</c:formatCode>
                <c:ptCount val="2"/>
                <c:pt idx="0">
                  <c:v>19</c:v>
                </c:pt>
                <c:pt idx="1">
                  <c:v>805</c:v>
                </c:pt>
              </c:numCache>
            </c:numRef>
          </c:val>
          <c:extLst>
            <c:ext xmlns:c16="http://schemas.microsoft.com/office/drawing/2014/chart" uri="{C3380CC4-5D6E-409C-BE32-E72D297353CC}">
              <c16:uniqueId val="{00000004-3ECE-425F-B28D-F90A721787BF}"/>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A446-42D2-B6D1-1FE8B766F566}"/>
              </c:ext>
            </c:extLst>
          </c:dPt>
          <c:dPt>
            <c:idx val="1"/>
            <c:bubble3D val="0"/>
            <c:spPr>
              <a:solidFill>
                <a:schemeClr val="bg2"/>
              </a:solidFill>
              <a:ln w="19050">
                <a:noFill/>
              </a:ln>
              <a:effectLst/>
            </c:spPr>
            <c:extLst>
              <c:ext xmlns:c16="http://schemas.microsoft.com/office/drawing/2014/chart" uri="{C3380CC4-5D6E-409C-BE32-E72D297353CC}">
                <c16:uniqueId val="{00000003-A446-42D2-B6D1-1FE8B766F566}"/>
              </c:ext>
            </c:extLst>
          </c:dPt>
          <c:cat>
            <c:strRef>
              <c:f>Sheet1!$A$2:$A$3</c:f>
              <c:strCache>
                <c:ptCount val="2"/>
                <c:pt idx="0">
                  <c:v>m</c:v>
                </c:pt>
                <c:pt idx="1">
                  <c:v>Non</c:v>
                </c:pt>
              </c:strCache>
            </c:strRef>
          </c:cat>
          <c:val>
            <c:numRef>
              <c:f>Sheet1!$B$2:$B$3</c:f>
              <c:numCache>
                <c:formatCode>General</c:formatCode>
                <c:ptCount val="2"/>
                <c:pt idx="0">
                  <c:v>6</c:v>
                </c:pt>
                <c:pt idx="1">
                  <c:v>818</c:v>
                </c:pt>
              </c:numCache>
            </c:numRef>
          </c:val>
          <c:extLst>
            <c:ext xmlns:c16="http://schemas.microsoft.com/office/drawing/2014/chart" uri="{C3380CC4-5D6E-409C-BE32-E72D297353CC}">
              <c16:uniqueId val="{00000004-A446-42D2-B6D1-1FE8B766F56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A8C-4A83-9B44-23FD1896B3B6}"/>
              </c:ext>
            </c:extLst>
          </c:dPt>
          <c:dPt>
            <c:idx val="1"/>
            <c:bubble3D val="0"/>
            <c:spPr>
              <a:solidFill>
                <a:schemeClr val="bg2"/>
              </a:solidFill>
              <a:ln w="19050">
                <a:noFill/>
              </a:ln>
              <a:effectLst/>
            </c:spPr>
            <c:extLst>
              <c:ext xmlns:c16="http://schemas.microsoft.com/office/drawing/2014/chart" uri="{C3380CC4-5D6E-409C-BE32-E72D297353CC}">
                <c16:uniqueId val="{00000003-DA8C-4A83-9B44-23FD1896B3B6}"/>
              </c:ext>
            </c:extLst>
          </c:dPt>
          <c:cat>
            <c:strRef>
              <c:f>Sheet1!$A$2:$A$3</c:f>
              <c:strCache>
                <c:ptCount val="2"/>
                <c:pt idx="0">
                  <c:v>Project</c:v>
                </c:pt>
                <c:pt idx="1">
                  <c:v>Non</c:v>
                </c:pt>
              </c:strCache>
            </c:strRef>
          </c:cat>
          <c:val>
            <c:numRef>
              <c:f>Sheet1!$B$2:$B$3</c:f>
              <c:numCache>
                <c:formatCode>General</c:formatCode>
                <c:ptCount val="2"/>
                <c:pt idx="0">
                  <c:v>272</c:v>
                </c:pt>
                <c:pt idx="1">
                  <c:v>150</c:v>
                </c:pt>
              </c:numCache>
            </c:numRef>
          </c:val>
          <c:extLst>
            <c:ext xmlns:c16="http://schemas.microsoft.com/office/drawing/2014/chart" uri="{C3380CC4-5D6E-409C-BE32-E72D297353CC}">
              <c16:uniqueId val="{00000004-DA8C-4A83-9B44-23FD1896B3B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604F-4882-ADD7-9F9F01FFC1A9}"/>
              </c:ext>
            </c:extLst>
          </c:dPt>
          <c:dPt>
            <c:idx val="1"/>
            <c:bubble3D val="0"/>
            <c:spPr>
              <a:solidFill>
                <a:schemeClr val="bg2"/>
              </a:solidFill>
              <a:ln w="19050">
                <a:noFill/>
              </a:ln>
              <a:effectLst/>
            </c:spPr>
            <c:extLst>
              <c:ext xmlns:c16="http://schemas.microsoft.com/office/drawing/2014/chart" uri="{C3380CC4-5D6E-409C-BE32-E72D297353CC}">
                <c16:uniqueId val="{00000003-604F-4882-ADD7-9F9F01FFC1A9}"/>
              </c:ext>
            </c:extLst>
          </c:dPt>
          <c:cat>
            <c:strRef>
              <c:f>Sheet1!$A$2:$A$3</c:f>
              <c:strCache>
                <c:ptCount val="2"/>
                <c:pt idx="0">
                  <c:v>Project</c:v>
                </c:pt>
                <c:pt idx="1">
                  <c:v>Non</c:v>
                </c:pt>
              </c:strCache>
            </c:strRef>
          </c:cat>
          <c:val>
            <c:numRef>
              <c:f>Sheet1!$B$2:$B$3</c:f>
              <c:numCache>
                <c:formatCode>General</c:formatCode>
                <c:ptCount val="2"/>
                <c:pt idx="0">
                  <c:v>211</c:v>
                </c:pt>
                <c:pt idx="1">
                  <c:v>174</c:v>
                </c:pt>
              </c:numCache>
            </c:numRef>
          </c:val>
          <c:extLst>
            <c:ext xmlns:c16="http://schemas.microsoft.com/office/drawing/2014/chart" uri="{C3380CC4-5D6E-409C-BE32-E72D297353CC}">
              <c16:uniqueId val="{00000004-604F-4882-ADD7-9F9F01FFC1A9}"/>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3974-451F-922D-5036AF7DB1A6}"/>
              </c:ext>
            </c:extLst>
          </c:dPt>
          <c:dPt>
            <c:idx val="1"/>
            <c:bubble3D val="0"/>
            <c:spPr>
              <a:solidFill>
                <a:schemeClr val="bg2"/>
              </a:solidFill>
              <a:ln w="19050">
                <a:noFill/>
              </a:ln>
              <a:effectLst/>
            </c:spPr>
            <c:extLst>
              <c:ext xmlns:c16="http://schemas.microsoft.com/office/drawing/2014/chart" uri="{C3380CC4-5D6E-409C-BE32-E72D297353CC}">
                <c16:uniqueId val="{00000003-3974-451F-922D-5036AF7DB1A6}"/>
              </c:ext>
            </c:extLst>
          </c:dPt>
          <c:cat>
            <c:strRef>
              <c:f>Sheet1!$A$2:$A$3</c:f>
              <c:strCache>
                <c:ptCount val="2"/>
                <c:pt idx="0">
                  <c:v>project </c:v>
                </c:pt>
                <c:pt idx="1">
                  <c:v>non</c:v>
                </c:pt>
              </c:strCache>
            </c:strRef>
          </c:cat>
          <c:val>
            <c:numRef>
              <c:f>Sheet1!$B$2:$B$3</c:f>
              <c:numCache>
                <c:formatCode>General</c:formatCode>
                <c:ptCount val="2"/>
                <c:pt idx="0">
                  <c:v>51</c:v>
                </c:pt>
                <c:pt idx="1">
                  <c:v>25</c:v>
                </c:pt>
              </c:numCache>
            </c:numRef>
          </c:val>
          <c:extLst>
            <c:ext xmlns:c16="http://schemas.microsoft.com/office/drawing/2014/chart" uri="{C3380CC4-5D6E-409C-BE32-E72D297353CC}">
              <c16:uniqueId val="{00000004-3974-451F-922D-5036AF7DB1A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364E-4D58-81DC-2B1385B5A2BF}"/>
              </c:ext>
            </c:extLst>
          </c:dPt>
          <c:dPt>
            <c:idx val="1"/>
            <c:bubble3D val="0"/>
            <c:spPr>
              <a:solidFill>
                <a:schemeClr val="bg2"/>
              </a:solidFill>
              <a:ln w="19050">
                <a:noFill/>
              </a:ln>
              <a:effectLst/>
            </c:spPr>
            <c:extLst>
              <c:ext xmlns:c16="http://schemas.microsoft.com/office/drawing/2014/chart" uri="{C3380CC4-5D6E-409C-BE32-E72D297353CC}">
                <c16:uniqueId val="{00000003-364E-4D58-81DC-2B1385B5A2BF}"/>
              </c:ext>
            </c:extLst>
          </c:dPt>
          <c:cat>
            <c:strRef>
              <c:f>Sheet1!$A$2:$A$3</c:f>
              <c:strCache>
                <c:ptCount val="2"/>
                <c:pt idx="0">
                  <c:v>Project</c:v>
                </c:pt>
                <c:pt idx="1">
                  <c:v>Non</c:v>
                </c:pt>
              </c:strCache>
            </c:strRef>
          </c:cat>
          <c:val>
            <c:numRef>
              <c:f>Sheet1!$B$2:$B$3</c:f>
              <c:numCache>
                <c:formatCode>General</c:formatCode>
                <c:ptCount val="2"/>
                <c:pt idx="0">
                  <c:v>25</c:v>
                </c:pt>
                <c:pt idx="1">
                  <c:v>51</c:v>
                </c:pt>
              </c:numCache>
            </c:numRef>
          </c:val>
          <c:extLst>
            <c:ext xmlns:c16="http://schemas.microsoft.com/office/drawing/2014/chart" uri="{C3380CC4-5D6E-409C-BE32-E72D297353CC}">
              <c16:uniqueId val="{00000004-364E-4D58-81DC-2B1385B5A2BF}"/>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38C1-46BF-8440-AEFD0DA39D91}"/>
              </c:ext>
            </c:extLst>
          </c:dPt>
          <c:dPt>
            <c:idx val="1"/>
            <c:bubble3D val="0"/>
            <c:spPr>
              <a:solidFill>
                <a:schemeClr val="bg2"/>
              </a:solidFill>
              <a:ln w="19050">
                <a:noFill/>
              </a:ln>
              <a:effectLst/>
            </c:spPr>
            <c:extLst>
              <c:ext xmlns:c16="http://schemas.microsoft.com/office/drawing/2014/chart" uri="{C3380CC4-5D6E-409C-BE32-E72D297353CC}">
                <c16:uniqueId val="{00000002-38C1-46BF-8440-AEFD0DA39D91}"/>
              </c:ext>
            </c:extLst>
          </c:dPt>
          <c:cat>
            <c:strRef>
              <c:f>Sheet1!$A$2:$A$3</c:f>
              <c:strCache>
                <c:ptCount val="2"/>
                <c:pt idx="0">
                  <c:v>Project</c:v>
                </c:pt>
                <c:pt idx="1">
                  <c:v>Non</c:v>
                </c:pt>
              </c:strCache>
            </c:strRef>
          </c:cat>
          <c:val>
            <c:numRef>
              <c:f>Sheet1!$B$2:$B$3</c:f>
              <c:numCache>
                <c:formatCode>General</c:formatCode>
                <c:ptCount val="2"/>
                <c:pt idx="0">
                  <c:v>76</c:v>
                </c:pt>
                <c:pt idx="1">
                  <c:v>70</c:v>
                </c:pt>
              </c:numCache>
            </c:numRef>
          </c:val>
          <c:extLst>
            <c:ext xmlns:c16="http://schemas.microsoft.com/office/drawing/2014/chart" uri="{C3380CC4-5D6E-409C-BE32-E72D297353CC}">
              <c16:uniqueId val="{00000000-38C1-46BF-8440-AEFD0DA39D91}"/>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D06F-455E-BFEA-78E46F0B6156}"/>
              </c:ext>
            </c:extLst>
          </c:dPt>
          <c:dPt>
            <c:idx val="1"/>
            <c:bubble3D val="0"/>
            <c:spPr>
              <a:solidFill>
                <a:schemeClr val="bg2"/>
              </a:solidFill>
              <a:ln w="19050">
                <a:noFill/>
              </a:ln>
              <a:effectLst/>
            </c:spPr>
            <c:extLst>
              <c:ext xmlns:c16="http://schemas.microsoft.com/office/drawing/2014/chart" uri="{C3380CC4-5D6E-409C-BE32-E72D297353CC}">
                <c16:uniqueId val="{00000003-D06F-455E-BFEA-78E46F0B6156}"/>
              </c:ext>
            </c:extLst>
          </c:dPt>
          <c:cat>
            <c:strRef>
              <c:f>Sheet1!$A$2:$A$3</c:f>
              <c:strCache>
                <c:ptCount val="2"/>
                <c:pt idx="0">
                  <c:v>project</c:v>
                </c:pt>
                <c:pt idx="1">
                  <c:v>non</c:v>
                </c:pt>
              </c:strCache>
            </c:strRef>
          </c:cat>
          <c:val>
            <c:numRef>
              <c:f>Sheet1!$B$2:$B$3</c:f>
              <c:numCache>
                <c:formatCode>General</c:formatCode>
                <c:ptCount val="2"/>
                <c:pt idx="0">
                  <c:v>605</c:v>
                </c:pt>
                <c:pt idx="1">
                  <c:v>605</c:v>
                </c:pt>
              </c:numCache>
            </c:numRef>
          </c:val>
          <c:extLst>
            <c:ext xmlns:c16="http://schemas.microsoft.com/office/drawing/2014/chart" uri="{C3380CC4-5D6E-409C-BE32-E72D297353CC}">
              <c16:uniqueId val="{00000004-D06F-455E-BFEA-78E46F0B615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38C1-46BF-8440-AEFD0DA39D91}"/>
              </c:ext>
            </c:extLst>
          </c:dPt>
          <c:dPt>
            <c:idx val="1"/>
            <c:bubble3D val="0"/>
            <c:spPr>
              <a:solidFill>
                <a:schemeClr val="bg2"/>
              </a:solidFill>
              <a:ln w="19050">
                <a:noFill/>
              </a:ln>
              <a:effectLst/>
            </c:spPr>
            <c:extLst>
              <c:ext xmlns:c16="http://schemas.microsoft.com/office/drawing/2014/chart" uri="{C3380CC4-5D6E-409C-BE32-E72D297353CC}">
                <c16:uniqueId val="{00000002-38C1-46BF-8440-AEFD0DA39D91}"/>
              </c:ext>
            </c:extLst>
          </c:dPt>
          <c:cat>
            <c:strRef>
              <c:f>Sheet1!$A$2:$A$3</c:f>
              <c:strCache>
                <c:ptCount val="2"/>
                <c:pt idx="0">
                  <c:v>Project</c:v>
                </c:pt>
                <c:pt idx="1">
                  <c:v>Non</c:v>
                </c:pt>
              </c:strCache>
            </c:strRef>
          </c:cat>
          <c:val>
            <c:numRef>
              <c:f>Sheet1!$B$2:$B$3</c:f>
              <c:numCache>
                <c:formatCode>General</c:formatCode>
                <c:ptCount val="2"/>
                <c:pt idx="0">
                  <c:v>146</c:v>
                </c:pt>
                <c:pt idx="1">
                  <c:v>1064</c:v>
                </c:pt>
              </c:numCache>
            </c:numRef>
          </c:val>
          <c:extLst>
            <c:ext xmlns:c16="http://schemas.microsoft.com/office/drawing/2014/chart" uri="{C3380CC4-5D6E-409C-BE32-E72D297353CC}">
              <c16:uniqueId val="{00000000-38C1-46BF-8440-AEFD0DA39D91}"/>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364E-4D58-81DC-2B1385B5A2BF}"/>
              </c:ext>
            </c:extLst>
          </c:dPt>
          <c:dPt>
            <c:idx val="1"/>
            <c:bubble3D val="0"/>
            <c:spPr>
              <a:solidFill>
                <a:schemeClr val="bg2"/>
              </a:solidFill>
              <a:ln w="19050">
                <a:noFill/>
              </a:ln>
              <a:effectLst/>
            </c:spPr>
            <c:extLst>
              <c:ext xmlns:c16="http://schemas.microsoft.com/office/drawing/2014/chart" uri="{C3380CC4-5D6E-409C-BE32-E72D297353CC}">
                <c16:uniqueId val="{00000003-364E-4D58-81DC-2B1385B5A2BF}"/>
              </c:ext>
            </c:extLst>
          </c:dPt>
          <c:cat>
            <c:strRef>
              <c:f>Sheet1!$A$2:$A$3</c:f>
              <c:strCache>
                <c:ptCount val="2"/>
                <c:pt idx="0">
                  <c:v>Project</c:v>
                </c:pt>
                <c:pt idx="1">
                  <c:v>Non</c:v>
                </c:pt>
              </c:strCache>
            </c:strRef>
          </c:cat>
          <c:val>
            <c:numRef>
              <c:f>Sheet1!$B$2:$B$3</c:f>
              <c:numCache>
                <c:formatCode>General</c:formatCode>
                <c:ptCount val="2"/>
                <c:pt idx="0">
                  <c:v>160</c:v>
                </c:pt>
                <c:pt idx="1">
                  <c:v>1050</c:v>
                </c:pt>
              </c:numCache>
            </c:numRef>
          </c:val>
          <c:extLst>
            <c:ext xmlns:c16="http://schemas.microsoft.com/office/drawing/2014/chart" uri="{C3380CC4-5D6E-409C-BE32-E72D297353CC}">
              <c16:uniqueId val="{00000004-364E-4D58-81DC-2B1385B5A2BF}"/>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PIT Special </a:t>
            </a:r>
            <a:r>
              <a:rPr lang="en-US" sz="1600" dirty="0"/>
              <a:t>Population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percentStacked"/>
        <c:varyColors val="0"/>
        <c:ser>
          <c:idx val="0"/>
          <c:order val="0"/>
          <c:tx>
            <c:strRef>
              <c:f>Sheet1!$B$32</c:f>
              <c:strCache>
                <c:ptCount val="1"/>
                <c:pt idx="0">
                  <c:v>Category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Sheet1!$A$33:$A$36</c:f>
              <c:strCache>
                <c:ptCount val="4"/>
                <c:pt idx="0">
                  <c:v>Chronic</c:v>
                </c:pt>
                <c:pt idx="1">
                  <c:v>Domestic</c:v>
                </c:pt>
                <c:pt idx="2">
                  <c:v>Veteran</c:v>
                </c:pt>
                <c:pt idx="3">
                  <c:v>Youth</c:v>
                </c:pt>
              </c:strCache>
            </c:strRef>
          </c:cat>
          <c:val>
            <c:numRef>
              <c:f>Sheet1!$B$33:$B$36</c:f>
              <c:numCache>
                <c:formatCode>General</c:formatCode>
                <c:ptCount val="4"/>
                <c:pt idx="0">
                  <c:v>71</c:v>
                </c:pt>
                <c:pt idx="1">
                  <c:v>66</c:v>
                </c:pt>
                <c:pt idx="2">
                  <c:v>31</c:v>
                </c:pt>
                <c:pt idx="3">
                  <c:v>28</c:v>
                </c:pt>
              </c:numCache>
            </c:numRef>
          </c:val>
          <c:extLst>
            <c:ext xmlns:c16="http://schemas.microsoft.com/office/drawing/2014/chart" uri="{C3380CC4-5D6E-409C-BE32-E72D297353CC}">
              <c16:uniqueId val="{00000000-B262-48CB-B72B-2E9465EBEFFE}"/>
            </c:ext>
          </c:extLst>
        </c:ser>
        <c:ser>
          <c:idx val="1"/>
          <c:order val="1"/>
          <c:tx>
            <c:strRef>
              <c:f>Sheet1!$C$32</c:f>
              <c:strCache>
                <c:ptCount val="1"/>
                <c:pt idx="0">
                  <c:v>Remaining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Sheet1!$A$33:$A$36</c:f>
              <c:strCache>
                <c:ptCount val="4"/>
                <c:pt idx="0">
                  <c:v>Chronic</c:v>
                </c:pt>
                <c:pt idx="1">
                  <c:v>Domestic</c:v>
                </c:pt>
                <c:pt idx="2">
                  <c:v>Veteran</c:v>
                </c:pt>
                <c:pt idx="3">
                  <c:v>Youth</c:v>
                </c:pt>
              </c:strCache>
            </c:strRef>
          </c:cat>
          <c:val>
            <c:numRef>
              <c:f>Sheet1!$C$33:$C$36</c:f>
              <c:numCache>
                <c:formatCode>General</c:formatCode>
                <c:ptCount val="4"/>
                <c:pt idx="0">
                  <c:v>349</c:v>
                </c:pt>
                <c:pt idx="1">
                  <c:v>354</c:v>
                </c:pt>
                <c:pt idx="2">
                  <c:v>389</c:v>
                </c:pt>
                <c:pt idx="3">
                  <c:v>392</c:v>
                </c:pt>
              </c:numCache>
            </c:numRef>
          </c:val>
          <c:extLst>
            <c:ext xmlns:c16="http://schemas.microsoft.com/office/drawing/2014/chart" uri="{C3380CC4-5D6E-409C-BE32-E72D297353CC}">
              <c16:uniqueId val="{00000001-B262-48CB-B72B-2E9465EBEFFE}"/>
            </c:ext>
          </c:extLst>
        </c:ser>
        <c:dLbls>
          <c:showLegendKey val="0"/>
          <c:showVal val="0"/>
          <c:showCatName val="0"/>
          <c:showSerName val="0"/>
          <c:showPercent val="0"/>
          <c:showBubbleSize val="0"/>
        </c:dLbls>
        <c:gapWidth val="150"/>
        <c:overlap val="100"/>
        <c:axId val="1716074767"/>
        <c:axId val="1716069775"/>
      </c:barChart>
      <c:catAx>
        <c:axId val="171607476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16069775"/>
        <c:crosses val="autoZero"/>
        <c:auto val="1"/>
        <c:lblAlgn val="ctr"/>
        <c:lblOffset val="100"/>
        <c:noMultiLvlLbl val="0"/>
      </c:catAx>
      <c:valAx>
        <c:axId val="1716069775"/>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16074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3974-451F-922D-5036AF7DB1A6}"/>
              </c:ext>
            </c:extLst>
          </c:dPt>
          <c:dPt>
            <c:idx val="1"/>
            <c:bubble3D val="0"/>
            <c:spPr>
              <a:solidFill>
                <a:schemeClr val="bg2"/>
              </a:solidFill>
              <a:ln w="19050">
                <a:noFill/>
              </a:ln>
              <a:effectLst/>
            </c:spPr>
            <c:extLst>
              <c:ext xmlns:c16="http://schemas.microsoft.com/office/drawing/2014/chart" uri="{C3380CC4-5D6E-409C-BE32-E72D297353CC}">
                <c16:uniqueId val="{00000003-3974-451F-922D-5036AF7DB1A6}"/>
              </c:ext>
            </c:extLst>
          </c:dPt>
          <c:cat>
            <c:strRef>
              <c:f>Sheet1!$A$2:$A$3</c:f>
              <c:strCache>
                <c:ptCount val="2"/>
                <c:pt idx="0">
                  <c:v>project </c:v>
                </c:pt>
                <c:pt idx="1">
                  <c:v>non</c:v>
                </c:pt>
              </c:strCache>
            </c:strRef>
          </c:cat>
          <c:val>
            <c:numRef>
              <c:f>Sheet1!$B$2:$B$3</c:f>
              <c:numCache>
                <c:formatCode>General</c:formatCode>
                <c:ptCount val="2"/>
                <c:pt idx="0">
                  <c:v>422</c:v>
                </c:pt>
                <c:pt idx="1">
                  <c:v>788</c:v>
                </c:pt>
              </c:numCache>
            </c:numRef>
          </c:val>
          <c:extLst>
            <c:ext xmlns:c16="http://schemas.microsoft.com/office/drawing/2014/chart" uri="{C3380CC4-5D6E-409C-BE32-E72D297353CC}">
              <c16:uniqueId val="{00000004-3974-451F-922D-5036AF7DB1A6}"/>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0011-4772-93FF-8CF059B07177}"/>
              </c:ext>
            </c:extLst>
          </c:dPt>
          <c:dPt>
            <c:idx val="1"/>
            <c:bubble3D val="0"/>
            <c:spPr>
              <a:solidFill>
                <a:schemeClr val="bg2"/>
              </a:solidFill>
              <a:ln w="19050">
                <a:noFill/>
              </a:ln>
              <a:effectLst/>
            </c:spPr>
            <c:extLst>
              <c:ext xmlns:c16="http://schemas.microsoft.com/office/drawing/2014/chart" uri="{C3380CC4-5D6E-409C-BE32-E72D297353CC}">
                <c16:uniqueId val="{00000003-0011-4772-93FF-8CF059B07177}"/>
              </c:ext>
            </c:extLst>
          </c:dPt>
          <c:cat>
            <c:strRef>
              <c:f>Sheet1!$A$2:$A$3</c:f>
              <c:strCache>
                <c:ptCount val="2"/>
                <c:pt idx="0">
                  <c:v>project</c:v>
                </c:pt>
                <c:pt idx="1">
                  <c:v>non</c:v>
                </c:pt>
              </c:strCache>
            </c:strRef>
          </c:cat>
          <c:val>
            <c:numRef>
              <c:f>Sheet1!$B$2:$B$3</c:f>
              <c:numCache>
                <c:formatCode>General</c:formatCode>
                <c:ptCount val="2"/>
                <c:pt idx="0">
                  <c:v>208</c:v>
                </c:pt>
                <c:pt idx="1">
                  <c:v>1002</c:v>
                </c:pt>
              </c:numCache>
            </c:numRef>
          </c:val>
          <c:extLst>
            <c:ext xmlns:c16="http://schemas.microsoft.com/office/drawing/2014/chart" uri="{C3380CC4-5D6E-409C-BE32-E72D297353CC}">
              <c16:uniqueId val="{00000004-0011-4772-93FF-8CF059B07177}"/>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B7EF-486F-B9C3-BB44DDE740B7}"/>
              </c:ext>
            </c:extLst>
          </c:dPt>
          <c:dPt>
            <c:idx val="1"/>
            <c:bubble3D val="0"/>
            <c:spPr>
              <a:solidFill>
                <a:schemeClr val="bg2"/>
              </a:solidFill>
              <a:ln w="19050">
                <a:noFill/>
              </a:ln>
              <a:effectLst/>
            </c:spPr>
            <c:extLst>
              <c:ext xmlns:c16="http://schemas.microsoft.com/office/drawing/2014/chart" uri="{C3380CC4-5D6E-409C-BE32-E72D297353CC}">
                <c16:uniqueId val="{00000003-B7EF-486F-B9C3-BB44DDE740B7}"/>
              </c:ext>
            </c:extLst>
          </c:dPt>
          <c:cat>
            <c:strRef>
              <c:f>Sheet1!$A$2:$A$3</c:f>
              <c:strCache>
                <c:ptCount val="2"/>
                <c:pt idx="0">
                  <c:v>Project</c:v>
                </c:pt>
                <c:pt idx="1">
                  <c:v>Non</c:v>
                </c:pt>
              </c:strCache>
            </c:strRef>
          </c:cat>
          <c:val>
            <c:numRef>
              <c:f>Sheet1!$B$2:$B$3</c:f>
              <c:numCache>
                <c:formatCode>General</c:formatCode>
                <c:ptCount val="2"/>
                <c:pt idx="0">
                  <c:v>68</c:v>
                </c:pt>
                <c:pt idx="1">
                  <c:v>1142</c:v>
                </c:pt>
              </c:numCache>
            </c:numRef>
          </c:val>
          <c:extLst>
            <c:ext xmlns:c16="http://schemas.microsoft.com/office/drawing/2014/chart" uri="{C3380CC4-5D6E-409C-BE32-E72D297353CC}">
              <c16:uniqueId val="{00000004-B7EF-486F-B9C3-BB44DDE740B7}"/>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3"/>
              </a:solidFill>
              <a:ln w="19050">
                <a:noFill/>
              </a:ln>
              <a:effectLst/>
            </c:spPr>
            <c:extLst>
              <c:ext xmlns:c16="http://schemas.microsoft.com/office/drawing/2014/chart" uri="{C3380CC4-5D6E-409C-BE32-E72D297353CC}">
                <c16:uniqueId val="{00000001-CFF2-42A2-BC86-C3635DA8C6D9}"/>
              </c:ext>
            </c:extLst>
          </c:dPt>
          <c:dPt>
            <c:idx val="1"/>
            <c:bubble3D val="0"/>
            <c:spPr>
              <a:solidFill>
                <a:schemeClr val="bg2"/>
              </a:solidFill>
              <a:ln w="19050">
                <a:noFill/>
              </a:ln>
              <a:effectLst/>
            </c:spPr>
            <c:extLst>
              <c:ext xmlns:c16="http://schemas.microsoft.com/office/drawing/2014/chart" uri="{C3380CC4-5D6E-409C-BE32-E72D297353CC}">
                <c16:uniqueId val="{00000003-CFF2-42A2-BC86-C3635DA8C6D9}"/>
              </c:ext>
            </c:extLst>
          </c:dPt>
          <c:cat>
            <c:strRef>
              <c:f>Sheet1!$A$2:$A$3</c:f>
              <c:strCache>
                <c:ptCount val="2"/>
                <c:pt idx="0">
                  <c:v>project</c:v>
                </c:pt>
                <c:pt idx="1">
                  <c:v>non</c:v>
                </c:pt>
              </c:strCache>
            </c:strRef>
          </c:cat>
          <c:val>
            <c:numRef>
              <c:f>Sheet1!$B$2:$B$3</c:f>
              <c:numCache>
                <c:formatCode>General</c:formatCode>
                <c:ptCount val="2"/>
                <c:pt idx="0">
                  <c:v>0</c:v>
                </c:pt>
                <c:pt idx="1">
                  <c:v>63</c:v>
                </c:pt>
              </c:numCache>
            </c:numRef>
          </c:val>
          <c:extLst>
            <c:ext xmlns:c16="http://schemas.microsoft.com/office/drawing/2014/chart" uri="{C3380CC4-5D6E-409C-BE32-E72D297353CC}">
              <c16:uniqueId val="{00000004-CFF2-42A2-BC86-C3635DA8C6D9}"/>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E301-415F-80FD-1227F26620FC}"/>
              </c:ext>
            </c:extLst>
          </c:dPt>
          <c:dPt>
            <c:idx val="1"/>
            <c:bubble3D val="0"/>
            <c:spPr>
              <a:solidFill>
                <a:schemeClr val="bg2"/>
              </a:solidFill>
              <a:ln w="19050">
                <a:noFill/>
              </a:ln>
              <a:effectLst/>
            </c:spPr>
            <c:extLst>
              <c:ext xmlns:c16="http://schemas.microsoft.com/office/drawing/2014/chart" uri="{C3380CC4-5D6E-409C-BE32-E72D297353CC}">
                <c16:uniqueId val="{00000003-E301-415F-80FD-1227F26620FC}"/>
              </c:ext>
            </c:extLst>
          </c:dPt>
          <c:cat>
            <c:strRef>
              <c:f>Sheet1!$A$2:$A$3</c:f>
              <c:strCache>
                <c:ptCount val="2"/>
                <c:pt idx="0">
                  <c:v>Project</c:v>
                </c:pt>
                <c:pt idx="1">
                  <c:v>Non</c:v>
                </c:pt>
              </c:strCache>
            </c:strRef>
          </c:cat>
          <c:val>
            <c:numRef>
              <c:f>Sheet1!$B$2:$B$3</c:f>
              <c:numCache>
                <c:formatCode>General</c:formatCode>
                <c:ptCount val="2"/>
                <c:pt idx="0">
                  <c:v>55</c:v>
                </c:pt>
                <c:pt idx="1">
                  <c:v>921</c:v>
                </c:pt>
              </c:numCache>
            </c:numRef>
          </c:val>
          <c:extLst>
            <c:ext xmlns:c16="http://schemas.microsoft.com/office/drawing/2014/chart" uri="{C3380CC4-5D6E-409C-BE32-E72D297353CC}">
              <c16:uniqueId val="{00000004-E301-415F-80FD-1227F26620F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A3A9-489B-83E3-029470E71102}"/>
              </c:ext>
            </c:extLst>
          </c:dPt>
          <c:dPt>
            <c:idx val="1"/>
            <c:bubble3D val="0"/>
            <c:spPr>
              <a:solidFill>
                <a:schemeClr val="bg2"/>
              </a:solidFill>
              <a:ln w="19050">
                <a:noFill/>
              </a:ln>
              <a:effectLst/>
            </c:spPr>
            <c:extLst>
              <c:ext xmlns:c16="http://schemas.microsoft.com/office/drawing/2014/chart" uri="{C3380CC4-5D6E-409C-BE32-E72D297353CC}">
                <c16:uniqueId val="{00000003-A3A9-489B-83E3-029470E71102}"/>
              </c:ext>
            </c:extLst>
          </c:dPt>
          <c:cat>
            <c:strRef>
              <c:f>Sheet1!$A$2:$A$3</c:f>
              <c:strCache>
                <c:ptCount val="2"/>
                <c:pt idx="0">
                  <c:v>Project</c:v>
                </c:pt>
                <c:pt idx="1">
                  <c:v>Non</c:v>
                </c:pt>
              </c:strCache>
            </c:strRef>
          </c:cat>
          <c:val>
            <c:numRef>
              <c:f>Sheet1!$B$2:$B$3</c:f>
              <c:numCache>
                <c:formatCode>General</c:formatCode>
                <c:ptCount val="2"/>
                <c:pt idx="0">
                  <c:v>123</c:v>
                </c:pt>
                <c:pt idx="1">
                  <c:v>1087</c:v>
                </c:pt>
              </c:numCache>
            </c:numRef>
          </c:val>
          <c:extLst>
            <c:ext xmlns:c16="http://schemas.microsoft.com/office/drawing/2014/chart" uri="{C3380CC4-5D6E-409C-BE32-E72D297353CC}">
              <c16:uniqueId val="{00000004-A3A9-489B-83E3-029470E71102}"/>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B375-4DEC-A726-9293EBB871B5}"/>
              </c:ext>
            </c:extLst>
          </c:dPt>
          <c:dPt>
            <c:idx val="1"/>
            <c:bubble3D val="0"/>
            <c:spPr>
              <a:solidFill>
                <a:schemeClr val="bg2"/>
              </a:solidFill>
              <a:ln w="19050">
                <a:noFill/>
              </a:ln>
              <a:effectLst/>
            </c:spPr>
            <c:extLst>
              <c:ext xmlns:c16="http://schemas.microsoft.com/office/drawing/2014/chart" uri="{C3380CC4-5D6E-409C-BE32-E72D297353CC}">
                <c16:uniqueId val="{00000003-B375-4DEC-A726-9293EBB871B5}"/>
              </c:ext>
            </c:extLst>
          </c:dPt>
          <c:cat>
            <c:strRef>
              <c:f>Sheet1!$A$2:$A$3</c:f>
              <c:strCache>
                <c:ptCount val="2"/>
                <c:pt idx="0">
                  <c:v>Project</c:v>
                </c:pt>
                <c:pt idx="1">
                  <c:v>Non</c:v>
                </c:pt>
              </c:strCache>
            </c:strRef>
          </c:cat>
          <c:val>
            <c:numRef>
              <c:f>Sheet1!$B$2:$B$3</c:f>
              <c:numCache>
                <c:formatCode>General</c:formatCode>
                <c:ptCount val="2"/>
                <c:pt idx="0">
                  <c:v>120</c:v>
                </c:pt>
                <c:pt idx="1">
                  <c:v>801</c:v>
                </c:pt>
              </c:numCache>
            </c:numRef>
          </c:val>
          <c:extLst>
            <c:ext xmlns:c16="http://schemas.microsoft.com/office/drawing/2014/chart" uri="{C3380CC4-5D6E-409C-BE32-E72D297353CC}">
              <c16:uniqueId val="{00000004-B375-4DEC-A726-9293EBB871B5}"/>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Annual</a:t>
            </a:r>
            <a:r>
              <a:rPr lang="en-US" sz="1600" baseline="0" dirty="0" smtClean="0"/>
              <a:t> </a:t>
            </a:r>
            <a:r>
              <a:rPr lang="en-US" sz="1600" dirty="0" smtClean="0"/>
              <a:t>2020 Primary </a:t>
            </a:r>
            <a:r>
              <a:rPr lang="en-US" sz="1600" dirty="0"/>
              <a:t>Living Situation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F86-4583-8233-AC36F147AF3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F86-4583-8233-AC36F147AF3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F86-4583-8233-AC36F147AF3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F86-4583-8233-AC36F147AF3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3F86-4583-8233-AC36F147AF3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Sheet1!$A$28:$A$32</c:f>
              <c:strCache>
                <c:ptCount val="5"/>
                <c:pt idx="0">
                  <c:v>Unsheltered</c:v>
                </c:pt>
                <c:pt idx="1">
                  <c:v>Emergency Shelter</c:v>
                </c:pt>
                <c:pt idx="2">
                  <c:v>Transitional Housing</c:v>
                </c:pt>
                <c:pt idx="3">
                  <c:v>Rapid Housing</c:v>
                </c:pt>
                <c:pt idx="4">
                  <c:v>Other </c:v>
                </c:pt>
              </c:strCache>
            </c:strRef>
          </c:cat>
          <c:val>
            <c:numRef>
              <c:f>Sheet1!$B$28:$B$32</c:f>
              <c:numCache>
                <c:formatCode>General</c:formatCode>
                <c:ptCount val="5"/>
                <c:pt idx="0">
                  <c:v>455</c:v>
                </c:pt>
                <c:pt idx="1">
                  <c:v>85</c:v>
                </c:pt>
                <c:pt idx="2">
                  <c:v>7</c:v>
                </c:pt>
                <c:pt idx="3">
                  <c:v>1</c:v>
                </c:pt>
                <c:pt idx="4">
                  <c:v>354</c:v>
                </c:pt>
              </c:numCache>
            </c:numRef>
          </c:val>
          <c:extLst>
            <c:ext xmlns:c16="http://schemas.microsoft.com/office/drawing/2014/chart" uri="{C3380CC4-5D6E-409C-BE32-E72D297353CC}">
              <c16:uniqueId val="{0000000A-3F86-4583-8233-AC36F147AF3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2020 Annual Special </a:t>
            </a:r>
            <a:r>
              <a:rPr lang="en-US" sz="1600" dirty="0"/>
              <a:t>Population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percentStacked"/>
        <c:varyColors val="0"/>
        <c:ser>
          <c:idx val="0"/>
          <c:order val="0"/>
          <c:tx>
            <c:strRef>
              <c:f>Sheet1!$B$32</c:f>
              <c:strCache>
                <c:ptCount val="1"/>
                <c:pt idx="0">
                  <c:v>Category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Sheet1!$A$33:$A$36</c:f>
              <c:strCache>
                <c:ptCount val="4"/>
                <c:pt idx="0">
                  <c:v>Chronic</c:v>
                </c:pt>
                <c:pt idx="1">
                  <c:v>Domestic</c:v>
                </c:pt>
                <c:pt idx="2">
                  <c:v>Veteran</c:v>
                </c:pt>
                <c:pt idx="3">
                  <c:v>Youth</c:v>
                </c:pt>
              </c:strCache>
            </c:strRef>
          </c:cat>
          <c:val>
            <c:numRef>
              <c:f>Sheet1!$B$33:$B$36</c:f>
              <c:numCache>
                <c:formatCode>General</c:formatCode>
                <c:ptCount val="4"/>
                <c:pt idx="0">
                  <c:v>120</c:v>
                </c:pt>
                <c:pt idx="1">
                  <c:v>280</c:v>
                </c:pt>
                <c:pt idx="2">
                  <c:v>55</c:v>
                </c:pt>
                <c:pt idx="3">
                  <c:v>123</c:v>
                </c:pt>
              </c:numCache>
            </c:numRef>
          </c:val>
          <c:extLst>
            <c:ext xmlns:c16="http://schemas.microsoft.com/office/drawing/2014/chart" uri="{C3380CC4-5D6E-409C-BE32-E72D297353CC}">
              <c16:uniqueId val="{00000000-A0ED-4230-9773-4CE245D113B7}"/>
            </c:ext>
          </c:extLst>
        </c:ser>
        <c:ser>
          <c:idx val="1"/>
          <c:order val="1"/>
          <c:tx>
            <c:strRef>
              <c:f>Sheet1!$C$32</c:f>
              <c:strCache>
                <c:ptCount val="1"/>
                <c:pt idx="0">
                  <c:v>Remaining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Sheet1!$A$33:$A$36</c:f>
              <c:strCache>
                <c:ptCount val="4"/>
                <c:pt idx="0">
                  <c:v>Chronic</c:v>
                </c:pt>
                <c:pt idx="1">
                  <c:v>Domestic</c:v>
                </c:pt>
                <c:pt idx="2">
                  <c:v>Veteran</c:v>
                </c:pt>
                <c:pt idx="3">
                  <c:v>Youth</c:v>
                </c:pt>
              </c:strCache>
            </c:strRef>
          </c:cat>
          <c:val>
            <c:numRef>
              <c:f>Sheet1!$C$33:$C$36</c:f>
              <c:numCache>
                <c:formatCode>General</c:formatCode>
                <c:ptCount val="4"/>
                <c:pt idx="0">
                  <c:v>1090</c:v>
                </c:pt>
                <c:pt idx="1">
                  <c:v>642</c:v>
                </c:pt>
                <c:pt idx="2">
                  <c:v>866</c:v>
                </c:pt>
                <c:pt idx="3">
                  <c:v>798</c:v>
                </c:pt>
              </c:numCache>
            </c:numRef>
          </c:val>
          <c:extLst>
            <c:ext xmlns:c16="http://schemas.microsoft.com/office/drawing/2014/chart" uri="{C3380CC4-5D6E-409C-BE32-E72D297353CC}">
              <c16:uniqueId val="{00000001-A0ED-4230-9773-4CE245D113B7}"/>
            </c:ext>
          </c:extLst>
        </c:ser>
        <c:dLbls>
          <c:showLegendKey val="0"/>
          <c:showVal val="0"/>
          <c:showCatName val="0"/>
          <c:showSerName val="0"/>
          <c:showPercent val="0"/>
          <c:showBubbleSize val="0"/>
        </c:dLbls>
        <c:gapWidth val="150"/>
        <c:overlap val="100"/>
        <c:axId val="1716074767"/>
        <c:axId val="1716069775"/>
      </c:barChart>
      <c:catAx>
        <c:axId val="1716074767"/>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16069775"/>
        <c:crosses val="autoZero"/>
        <c:auto val="1"/>
        <c:lblAlgn val="ctr"/>
        <c:lblOffset val="100"/>
        <c:noMultiLvlLbl val="0"/>
      </c:catAx>
      <c:valAx>
        <c:axId val="1716069775"/>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16074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1535-4CE8-A733-4DE3901C6E2D}"/>
              </c:ext>
            </c:extLst>
          </c:dPt>
          <c:dPt>
            <c:idx val="1"/>
            <c:bubble3D val="0"/>
            <c:spPr>
              <a:solidFill>
                <a:schemeClr val="bg2"/>
              </a:solidFill>
              <a:ln w="19050">
                <a:noFill/>
              </a:ln>
              <a:effectLst/>
            </c:spPr>
            <c:extLst>
              <c:ext xmlns:c16="http://schemas.microsoft.com/office/drawing/2014/chart" uri="{C3380CC4-5D6E-409C-BE32-E72D297353CC}">
                <c16:uniqueId val="{00000003-1535-4CE8-A733-4DE3901C6E2D}"/>
              </c:ext>
            </c:extLst>
          </c:dPt>
          <c:cat>
            <c:strRef>
              <c:f>Sheet1!$A$2:$A$3</c:f>
              <c:strCache>
                <c:ptCount val="2"/>
                <c:pt idx="0">
                  <c:v>AI</c:v>
                </c:pt>
                <c:pt idx="1">
                  <c:v>Non</c:v>
                </c:pt>
              </c:strCache>
            </c:strRef>
          </c:cat>
          <c:val>
            <c:numRef>
              <c:f>Sheet1!$B$2:$B$3</c:f>
              <c:numCache>
                <c:formatCode>General</c:formatCode>
                <c:ptCount val="2"/>
                <c:pt idx="0">
                  <c:v>17</c:v>
                </c:pt>
                <c:pt idx="1">
                  <c:v>807</c:v>
                </c:pt>
              </c:numCache>
            </c:numRef>
          </c:val>
          <c:extLst>
            <c:ext xmlns:c16="http://schemas.microsoft.com/office/drawing/2014/chart" uri="{C3380CC4-5D6E-409C-BE32-E72D297353CC}">
              <c16:uniqueId val="{00000004-1535-4CE8-A733-4DE3901C6E2D}"/>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7E2B-4B79-86D9-0649B887DF4C}"/>
              </c:ext>
            </c:extLst>
          </c:dPt>
          <c:dPt>
            <c:idx val="1"/>
            <c:bubble3D val="0"/>
            <c:spPr>
              <a:solidFill>
                <a:schemeClr val="bg2"/>
              </a:solidFill>
              <a:ln w="19050">
                <a:noFill/>
              </a:ln>
              <a:effectLst/>
            </c:spPr>
            <c:extLst>
              <c:ext xmlns:c16="http://schemas.microsoft.com/office/drawing/2014/chart" uri="{C3380CC4-5D6E-409C-BE32-E72D297353CC}">
                <c16:uniqueId val="{00000003-7E2B-4B79-86D9-0649B887DF4C}"/>
              </c:ext>
            </c:extLst>
          </c:dPt>
          <c:cat>
            <c:strRef>
              <c:f>Sheet1!$A$2:$A$3</c:f>
              <c:strCache>
                <c:ptCount val="2"/>
                <c:pt idx="0">
                  <c:v>BLK</c:v>
                </c:pt>
                <c:pt idx="1">
                  <c:v>Non</c:v>
                </c:pt>
              </c:strCache>
            </c:strRef>
          </c:cat>
          <c:val>
            <c:numRef>
              <c:f>Sheet1!$B$2:$B$3</c:f>
              <c:numCache>
                <c:formatCode>General</c:formatCode>
                <c:ptCount val="2"/>
                <c:pt idx="0">
                  <c:v>185</c:v>
                </c:pt>
                <c:pt idx="1">
                  <c:v>639</c:v>
                </c:pt>
              </c:numCache>
            </c:numRef>
          </c:val>
          <c:extLst>
            <c:ext xmlns:c16="http://schemas.microsoft.com/office/drawing/2014/chart" uri="{C3380CC4-5D6E-409C-BE32-E72D297353CC}">
              <c16:uniqueId val="{00000004-7E2B-4B79-86D9-0649B887DF4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9E9D-4B1F-9E1A-E03256C8BE95}"/>
              </c:ext>
            </c:extLst>
          </c:dPt>
          <c:dPt>
            <c:idx val="1"/>
            <c:bubble3D val="0"/>
            <c:spPr>
              <a:solidFill>
                <a:schemeClr val="bg2"/>
              </a:solidFill>
              <a:ln w="19050">
                <a:noFill/>
              </a:ln>
              <a:effectLst/>
            </c:spPr>
            <c:extLst>
              <c:ext xmlns:c16="http://schemas.microsoft.com/office/drawing/2014/chart" uri="{C3380CC4-5D6E-409C-BE32-E72D297353CC}">
                <c16:uniqueId val="{00000003-9E9D-4B1F-9E1A-E03256C8BE95}"/>
              </c:ext>
            </c:extLst>
          </c:dPt>
          <c:cat>
            <c:strRef>
              <c:f>Sheet1!$A$2:$A$3</c:f>
              <c:strCache>
                <c:ptCount val="2"/>
                <c:pt idx="0">
                  <c:v>P</c:v>
                </c:pt>
                <c:pt idx="1">
                  <c:v>Non</c:v>
                </c:pt>
              </c:strCache>
            </c:strRef>
          </c:cat>
          <c:val>
            <c:numRef>
              <c:f>Sheet1!$B$2:$B$3</c:f>
              <c:numCache>
                <c:formatCode>General</c:formatCode>
                <c:ptCount val="2"/>
                <c:pt idx="0">
                  <c:v>4</c:v>
                </c:pt>
                <c:pt idx="1">
                  <c:v>820</c:v>
                </c:pt>
              </c:numCache>
            </c:numRef>
          </c:val>
          <c:extLst>
            <c:ext xmlns:c16="http://schemas.microsoft.com/office/drawing/2014/chart" uri="{C3380CC4-5D6E-409C-BE32-E72D297353CC}">
              <c16:uniqueId val="{00000004-9E9D-4B1F-9E1A-E03256C8BE95}"/>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6DEC-485F-907B-76D977116A84}"/>
              </c:ext>
            </c:extLst>
          </c:dPt>
          <c:dPt>
            <c:idx val="1"/>
            <c:bubble3D val="0"/>
            <c:spPr>
              <a:solidFill>
                <a:schemeClr val="bg2"/>
              </a:solidFill>
              <a:ln w="19050">
                <a:noFill/>
              </a:ln>
              <a:effectLst/>
            </c:spPr>
            <c:extLst>
              <c:ext xmlns:c16="http://schemas.microsoft.com/office/drawing/2014/chart" uri="{C3380CC4-5D6E-409C-BE32-E72D297353CC}">
                <c16:uniqueId val="{00000003-6DEC-485F-907B-76D977116A84}"/>
              </c:ext>
            </c:extLst>
          </c:dPt>
          <c:cat>
            <c:strRef>
              <c:f>Sheet1!$A$2:$A$3</c:f>
              <c:strCache>
                <c:ptCount val="2"/>
                <c:pt idx="0">
                  <c:v>Asian</c:v>
                </c:pt>
                <c:pt idx="1">
                  <c:v>Non</c:v>
                </c:pt>
              </c:strCache>
            </c:strRef>
          </c:cat>
          <c:val>
            <c:numRef>
              <c:f>Sheet1!$B$2:$B$3</c:f>
              <c:numCache>
                <c:formatCode>General</c:formatCode>
                <c:ptCount val="2"/>
                <c:pt idx="0">
                  <c:v>5</c:v>
                </c:pt>
                <c:pt idx="1">
                  <c:v>819</c:v>
                </c:pt>
              </c:numCache>
            </c:numRef>
          </c:val>
          <c:extLst>
            <c:ext xmlns:c16="http://schemas.microsoft.com/office/drawing/2014/chart" uri="{C3380CC4-5D6E-409C-BE32-E72D297353CC}">
              <c16:uniqueId val="{00000004-6DEC-485F-907B-76D977116A84}"/>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AFB-4D12-9248-AFD43A9B5C58}"/>
              </c:ext>
            </c:extLst>
          </c:dPt>
          <c:dPt>
            <c:idx val="1"/>
            <c:bubble3D val="0"/>
            <c:spPr>
              <a:solidFill>
                <a:schemeClr val="bg2"/>
              </a:solidFill>
              <a:ln w="19050">
                <a:noFill/>
              </a:ln>
              <a:effectLst/>
            </c:spPr>
            <c:extLst>
              <c:ext xmlns:c16="http://schemas.microsoft.com/office/drawing/2014/chart" uri="{C3380CC4-5D6E-409C-BE32-E72D297353CC}">
                <c16:uniqueId val="{00000003-DAFB-4D12-9248-AFD43A9B5C58}"/>
              </c:ext>
            </c:extLst>
          </c:dPt>
          <c:cat>
            <c:strRef>
              <c:f>Sheet1!$A$2:$A$3</c:f>
              <c:strCache>
                <c:ptCount val="2"/>
                <c:pt idx="0">
                  <c:v>w</c:v>
                </c:pt>
                <c:pt idx="1">
                  <c:v>Non</c:v>
                </c:pt>
              </c:strCache>
            </c:strRef>
          </c:cat>
          <c:val>
            <c:numRef>
              <c:f>Sheet1!$B$2:$B$3</c:f>
              <c:numCache>
                <c:formatCode>General</c:formatCode>
                <c:ptCount val="2"/>
                <c:pt idx="0">
                  <c:v>588</c:v>
                </c:pt>
                <c:pt idx="1">
                  <c:v>236</c:v>
                </c:pt>
              </c:numCache>
            </c:numRef>
          </c:val>
          <c:extLst>
            <c:ext xmlns:c16="http://schemas.microsoft.com/office/drawing/2014/chart" uri="{C3380CC4-5D6E-409C-BE32-E72D297353CC}">
              <c16:uniqueId val="{00000004-DAFB-4D12-9248-AFD43A9B5C58}"/>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CB2E47-6F41-409B-AD22-834AE1EFF186}" type="datetimeFigureOut">
              <a:rPr lang="en-US" smtClean="0"/>
              <a:t>9/17/2021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D6744A-403D-42A1-BFE7-61DA46EE7C6C}" type="datetimeFigureOut">
              <a:rPr lang="en-US" smtClean="0"/>
              <a:t>9/17/2021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meeting with Amanda Rosado</a:t>
            </a:r>
            <a:r>
              <a:rPr lang="en-US" baseline="0" dirty="0" smtClean="0"/>
              <a:t> and reviewing the strategic plan, we saw a great need to address gaps in our community and to make informed decisions based on data.  </a:t>
            </a:r>
          </a:p>
          <a:p>
            <a:endParaRPr lang="en-US" baseline="0" dirty="0" smtClean="0"/>
          </a:p>
          <a:p>
            <a:r>
              <a:rPr lang="en-US" baseline="0" dirty="0" smtClean="0"/>
              <a:t>The HMIS data committee has dug into some of the data as well as taken part in some equity focus groups to help provide insight to how our system operates today. As we continue down this journey we would like to continue providing presentations like this so we continue to address gaps within the community. </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227743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strategically</a:t>
            </a:r>
            <a:r>
              <a:rPr lang="en-US" baseline="0" dirty="0" smtClean="0"/>
              <a:t> at the projects included in an effective crisis response system as well as projects that are funded today. </a:t>
            </a:r>
          </a:p>
          <a:p>
            <a:pPr marL="174708" indent="-174708">
              <a:buFont typeface="Arial" panose="020B0604020202020204" pitchFamily="34" charset="0"/>
              <a:buChar char="•"/>
            </a:pPr>
            <a:r>
              <a:rPr lang="en-US" baseline="0" dirty="0" smtClean="0"/>
              <a:t>Green displays allowable projects by funding stream. </a:t>
            </a:r>
          </a:p>
          <a:p>
            <a:pPr marL="174708" indent="-174708">
              <a:buFont typeface="Arial" panose="020B0604020202020204" pitchFamily="34" charset="0"/>
              <a:buChar char="•"/>
            </a:pPr>
            <a:r>
              <a:rPr lang="en-US" baseline="0" dirty="0" smtClean="0"/>
              <a:t>The total indicates the amount awarded in past years not including the increased COVID award recently received. </a:t>
            </a:r>
          </a:p>
          <a:p>
            <a:pPr marL="174708" indent="-174708">
              <a:buFont typeface="Arial" panose="020B0604020202020204" pitchFamily="34" charset="0"/>
              <a:buChar char="•"/>
            </a:pPr>
            <a:r>
              <a:rPr lang="en-US" baseline="0" dirty="0" smtClean="0"/>
              <a:t>Blue indicates project that are not funded.</a:t>
            </a:r>
          </a:p>
          <a:p>
            <a:pPr marL="174708" indent="-174708">
              <a:buFont typeface="Arial" panose="020B0604020202020204" pitchFamily="34" charset="0"/>
              <a:buChar char="•"/>
            </a:pPr>
            <a:r>
              <a:rPr lang="en-US" baseline="0" dirty="0" smtClean="0"/>
              <a:t>Challenge Grant is a flex fund that can be used for projects within strategic plan.</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333876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competition</a:t>
            </a:r>
            <a:r>
              <a:rPr lang="en-US" baseline="0" dirty="0" smtClean="0"/>
              <a:t> year 2018 our annual renewal amount was $126,214. The planning grant is dedicated to the Lead agency and not up for competition per HUD rules. In competition year 2019, the annual renewal amount was decreased by 6%.</a:t>
            </a:r>
            <a:r>
              <a:rPr lang="en-US" baseline="0" dirty="0"/>
              <a:t> </a:t>
            </a:r>
            <a:r>
              <a:rPr lang="en-US" baseline="0" dirty="0" smtClean="0"/>
              <a:t>After review of the scoring crosswalk, we determined the decrease to be reflective of the following:</a:t>
            </a:r>
          </a:p>
          <a:p>
            <a:pPr marL="174708" indent="-174708">
              <a:buFont typeface="Arial" panose="020B0604020202020204" pitchFamily="34" charset="0"/>
              <a:buChar char="•"/>
            </a:pPr>
            <a:r>
              <a:rPr lang="en-US" baseline="0" dirty="0" smtClean="0"/>
              <a:t>Low scores in CoC project review, ranking, and selection section, COC Coordination and Engagement section</a:t>
            </a:r>
          </a:p>
          <a:p>
            <a:pPr marL="174708" indent="-174708">
              <a:buFont typeface="Arial" panose="020B0604020202020204" pitchFamily="34" charset="0"/>
              <a:buChar char="•"/>
            </a:pPr>
            <a:r>
              <a:rPr lang="en-US" baseline="0" dirty="0" smtClean="0"/>
              <a:t>CoC application score was 121.25 out of 200.  The weighted mean score for all </a:t>
            </a:r>
            <a:r>
              <a:rPr lang="en-US" baseline="0" dirty="0" err="1" smtClean="0"/>
              <a:t>CoCs</a:t>
            </a:r>
            <a:r>
              <a:rPr lang="en-US" baseline="0" dirty="0" smtClean="0"/>
              <a:t> was 157.  The weighted mean score is the mean CoC score weighted by Annual Renewal Demand.  </a:t>
            </a:r>
            <a:r>
              <a:rPr lang="en-US" baseline="0" dirty="0" err="1" smtClean="0"/>
              <a:t>CoCs</a:t>
            </a:r>
            <a:r>
              <a:rPr lang="en-US" baseline="0" dirty="0" smtClean="0"/>
              <a:t> that scored higher than the weighted mean score were likely to gain funding relative to their Annual Renewal Demand, while </a:t>
            </a:r>
            <a:r>
              <a:rPr lang="en-US" baseline="0" dirty="0" err="1" smtClean="0"/>
              <a:t>CoCs</a:t>
            </a:r>
            <a:r>
              <a:rPr lang="en-US" baseline="0" dirty="0" smtClean="0"/>
              <a:t> that scored lower than the weighted mean were likely to lose money relative to their Annual Renewal Demand.</a:t>
            </a:r>
          </a:p>
          <a:p>
            <a:pPr marL="174708" indent="-174708">
              <a:buFont typeface="Arial" panose="020B0604020202020204" pitchFamily="34" charset="0"/>
              <a:buChar char="•"/>
            </a:pPr>
            <a:r>
              <a:rPr lang="en-US" baseline="0" dirty="0" smtClean="0"/>
              <a:t>The decrease affected the housing navigator project due to its position in our </a:t>
            </a:r>
            <a:r>
              <a:rPr lang="en-US" baseline="0" dirty="0" err="1" smtClean="0"/>
              <a:t>tiering</a:t>
            </a:r>
            <a:r>
              <a:rPr lang="en-US" baseline="0" dirty="0" smtClean="0"/>
              <a:t>. </a:t>
            </a:r>
          </a:p>
        </p:txBody>
      </p:sp>
      <p:sp>
        <p:nvSpPr>
          <p:cNvPr id="4" name="Slide Number Placeholder 3"/>
          <p:cNvSpPr>
            <a:spLocks noGrp="1"/>
          </p:cNvSpPr>
          <p:nvPr>
            <p:ph type="sldNum" sz="quarter" idx="5"/>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209274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look</a:t>
            </a:r>
            <a:r>
              <a:rPr lang="en-US" baseline="0" dirty="0" smtClean="0"/>
              <a:t> to the data to define our next steps, we know this is just the surface. Included you will see projects included in the reporting and the percentage of clients who were served by project types as well as specific categories served. Continuing the gaps analysis will further clarify the direction we need to take. </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21</a:t>
            </a:fld>
            <a:endParaRPr lang="en-US" dirty="0"/>
          </a:p>
        </p:txBody>
      </p:sp>
    </p:spTree>
    <p:extLst>
      <p:ext uri="{BB962C8B-B14F-4D97-AF65-F5344CB8AC3E}">
        <p14:creationId xmlns:p14="http://schemas.microsoft.com/office/powerpoint/2010/main" val="368021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funding</a:t>
            </a:r>
            <a:r>
              <a:rPr lang="en-US" baseline="0" dirty="0" smtClean="0"/>
              <a:t> opportunities and how we intend to enhance our system. </a:t>
            </a:r>
          </a:p>
          <a:p>
            <a:endParaRPr lang="en-US" baseline="0" dirty="0" smtClean="0"/>
          </a:p>
          <a:p>
            <a:r>
              <a:rPr lang="en-US" dirty="0" smtClean="0"/>
              <a:t>As we venture into the most recent</a:t>
            </a:r>
            <a:r>
              <a:rPr lang="en-US" baseline="0" dirty="0" smtClean="0"/>
              <a:t> competition, the NOFO. We wanted to address the priorities HUD wants to see reflective in the applications. How does the projects being submitted or prioritized address the priorities listed? Comparing our system performance measures and PIT data, are we making an impact in these areas? </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405132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shared with us the key components to an</a:t>
            </a:r>
            <a:r>
              <a:rPr lang="en-US" baseline="0" dirty="0" smtClean="0"/>
              <a:t> effective housing crisis system (pictured on the left). On the right you will notice checks next to projects that exist within our system and operate as the defined project. Diversion, although a part of our process, it is a more informal operation since some organizations have funds to support where others utilize more as a conversation. </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1643724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insights</a:t>
            </a:r>
            <a:r>
              <a:rPr lang="en-US" baseline="0" dirty="0" smtClean="0"/>
              <a:t> brought to our attention was based on the annual Point in Time data and the annual Housing Inventory Count. Based on the demographics surveyed, populations served vs housing solutions / availability for the populations. </a:t>
            </a:r>
          </a:p>
          <a:p>
            <a:pPr marL="174708" indent="-174708">
              <a:buFont typeface="Arial" panose="020B0604020202020204" pitchFamily="34" charset="0"/>
              <a:buChar char="•"/>
            </a:pPr>
            <a:r>
              <a:rPr lang="en-US" baseline="0" dirty="0" smtClean="0"/>
              <a:t>HIC and PIT does include the DV shelters and Transitional Housing </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29759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2020 annual</a:t>
            </a:r>
            <a:r>
              <a:rPr lang="en-US" baseline="0" dirty="0" smtClean="0"/>
              <a:t> housing programs consist of CoC housing focused projects (SO, RRH, HP, ES, OPH, CE, Diversion). The date range is January 2020 – December 2020.</a:t>
            </a:r>
          </a:p>
          <a:p>
            <a:pPr marL="174708" indent="-174708">
              <a:buFont typeface="Arial" panose="020B0604020202020204" pitchFamily="34" charset="0"/>
              <a:buChar char="•"/>
            </a:pPr>
            <a:r>
              <a:rPr lang="en-US" baseline="0" dirty="0" smtClean="0"/>
              <a:t>Domestic violence, indicates there is a history of DV regardless of current status.</a:t>
            </a:r>
          </a:p>
          <a:p>
            <a:pPr marL="174708" indent="-174708">
              <a:buFont typeface="Arial" panose="020B0604020202020204" pitchFamily="34" charset="0"/>
              <a:buChar char="•"/>
            </a:pPr>
            <a:endParaRPr lang="en-US" baseline="0" dirty="0" smtClean="0"/>
          </a:p>
          <a:p>
            <a:r>
              <a:rPr lang="en-US" baseline="0" dirty="0" smtClean="0"/>
              <a:t>The 2021 PIT count was conducted on 1/28/2021 and is reflective of (any given day, you could expect the populations/living situations to be homeless)</a:t>
            </a:r>
          </a:p>
          <a:p>
            <a:endParaRPr lang="en-US" baseline="0" dirty="0" smtClean="0"/>
          </a:p>
          <a:p>
            <a:r>
              <a:rPr lang="en-US" baseline="0" dirty="0" smtClean="0"/>
              <a:t>PRIORITY TO BE ADDRESSED: reduction in unsheltered </a:t>
            </a:r>
          </a:p>
          <a:p>
            <a:pPr marL="174708" indent="-174708">
              <a:buFont typeface="Arial" panose="020B0604020202020204" pitchFamily="34" charset="0"/>
              <a:buChar char="•"/>
            </a:pPr>
            <a:r>
              <a:rPr lang="en-US" baseline="0" dirty="0" smtClean="0"/>
              <a:t>2021 PIT has increase by 42% (COVID – shelter also decreased by 21%)</a:t>
            </a:r>
          </a:p>
          <a:p>
            <a:pPr marL="174708" indent="-174708">
              <a:buFont typeface="Arial" panose="020B0604020202020204" pitchFamily="34" charset="0"/>
              <a:buChar char="•"/>
            </a:pPr>
            <a:r>
              <a:rPr lang="en-US" baseline="0" dirty="0" smtClean="0"/>
              <a:t>63% of PIT population and 51% of crisis response programs are unsheltered</a:t>
            </a:r>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252082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indicates need thorough</a:t>
            </a:r>
            <a:r>
              <a:rPr lang="en-US" baseline="0" dirty="0" smtClean="0"/>
              <a:t> our Literally Homeless Programs (ES, TH, SO, and Coordinated Entry). This is considered the quality by name list (BNL) which is different from our CE BNL. The difference is those in the quality list represent all programs where the client is considered homeless and in need of housing relocation. </a:t>
            </a:r>
          </a:p>
          <a:p>
            <a:pPr marL="174708" indent="-174708">
              <a:buFont typeface="Arial" panose="020B0604020202020204" pitchFamily="34" charset="0"/>
              <a:buChar char="•"/>
            </a:pPr>
            <a:r>
              <a:rPr lang="en-US" baseline="0" dirty="0" smtClean="0"/>
              <a:t>Those who are living in shelter – are currently homeless</a:t>
            </a:r>
          </a:p>
          <a:p>
            <a:pPr marL="174708" indent="-174708">
              <a:buFont typeface="Arial" panose="020B0604020202020204" pitchFamily="34" charset="0"/>
              <a:buChar char="•"/>
            </a:pPr>
            <a:r>
              <a:rPr lang="en-US" baseline="0" dirty="0" smtClean="0"/>
              <a:t>Those living in transitional housing – are currently homeless</a:t>
            </a:r>
          </a:p>
          <a:p>
            <a:pPr marL="174708" indent="-174708">
              <a:buFont typeface="Arial" panose="020B0604020202020204" pitchFamily="34" charset="0"/>
              <a:buChar char="•"/>
            </a:pPr>
            <a:r>
              <a:rPr lang="en-US" baseline="0" dirty="0" smtClean="0"/>
              <a:t>Those found by the street outreach team – are currently unsheltered</a:t>
            </a:r>
          </a:p>
          <a:p>
            <a:pPr marL="174708" indent="-174708">
              <a:buFont typeface="Arial" panose="020B0604020202020204" pitchFamily="34" charset="0"/>
              <a:buChar char="•"/>
            </a:pPr>
            <a:r>
              <a:rPr lang="en-US" baseline="0" dirty="0" smtClean="0"/>
              <a:t>Those in CE housing process are homeless and engaged with a caseworker seeking housing relocation</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28794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indicates a further analysis of the system of care</a:t>
            </a:r>
            <a:r>
              <a:rPr lang="en-US" baseline="0" dirty="0" smtClean="0"/>
              <a:t> by race. Looking at the following:</a:t>
            </a:r>
          </a:p>
          <a:p>
            <a:pPr marL="174708" indent="-174708">
              <a:buFont typeface="Arial" panose="020B0604020202020204" pitchFamily="34" charset="0"/>
              <a:buChar char="•"/>
            </a:pPr>
            <a:r>
              <a:rPr lang="en-US" baseline="0" dirty="0" smtClean="0"/>
              <a:t>County wide demographics (note there is a 10% range margin of error)</a:t>
            </a:r>
          </a:p>
          <a:p>
            <a:pPr marL="174708" indent="-174708">
              <a:buFont typeface="Arial" panose="020B0604020202020204" pitchFamily="34" charset="0"/>
              <a:buChar char="•"/>
            </a:pPr>
            <a:r>
              <a:rPr lang="en-US" baseline="0" dirty="0" smtClean="0"/>
              <a:t>Quality BNL, you’ll notice a high representation of black compared to the county wide demographic</a:t>
            </a:r>
          </a:p>
          <a:p>
            <a:pPr marL="174708" indent="-174708">
              <a:buFont typeface="Arial" panose="020B0604020202020204" pitchFamily="34" charset="0"/>
              <a:buChar char="•"/>
            </a:pPr>
            <a:r>
              <a:rPr lang="en-US" baseline="0" dirty="0" smtClean="0"/>
              <a:t>BNL, those who are active in the process</a:t>
            </a:r>
          </a:p>
          <a:p>
            <a:pPr marL="174708" indent="-174708">
              <a:buFont typeface="Arial" panose="020B0604020202020204" pitchFamily="34" charset="0"/>
              <a:buChar char="•"/>
            </a:pPr>
            <a:r>
              <a:rPr lang="en-US" baseline="0" dirty="0" smtClean="0"/>
              <a:t>RRH, those who then reach a housing service</a:t>
            </a:r>
          </a:p>
          <a:p>
            <a:pPr marL="174708" indent="-174708">
              <a:buFont typeface="Arial" panose="020B0604020202020204" pitchFamily="34" charset="0"/>
              <a:buChar char="•"/>
            </a:pPr>
            <a:r>
              <a:rPr lang="en-US" baseline="0" dirty="0" smtClean="0"/>
              <a:t>Housed, those who are house with RRH (regardless of open or closed) </a:t>
            </a:r>
          </a:p>
          <a:p>
            <a:pPr marL="174708" indent="-174708">
              <a:buFont typeface="Arial" panose="020B0604020202020204" pitchFamily="34" charset="0"/>
              <a:buChar char="•"/>
            </a:pPr>
            <a:r>
              <a:rPr lang="en-US" baseline="0" dirty="0" smtClean="0"/>
              <a:t>No housed, those who exit the RRH program without success of housing </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16</a:t>
            </a:fld>
            <a:endParaRPr lang="en-US" dirty="0"/>
          </a:p>
        </p:txBody>
      </p:sp>
    </p:spTree>
    <p:extLst>
      <p:ext uri="{BB962C8B-B14F-4D97-AF65-F5344CB8AC3E}">
        <p14:creationId xmlns:p14="http://schemas.microsoft.com/office/powerpoint/2010/main" val="1272117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indicates need shown</a:t>
            </a:r>
            <a:r>
              <a:rPr lang="en-US" baseline="0" dirty="0" smtClean="0"/>
              <a:t> through the coordinated housing process and how that compares to enrollment in the rapid re-housing program.</a:t>
            </a:r>
          </a:p>
          <a:p>
            <a:pPr marL="174708" indent="-174708">
              <a:buFont typeface="Arial" panose="020B0604020202020204" pitchFamily="34" charset="0"/>
              <a:buChar char="•"/>
            </a:pPr>
            <a:r>
              <a:rPr lang="en-US" baseline="0" dirty="0" smtClean="0"/>
              <a:t>The process in which people are paired to resources, the CoC assessed 422 people experiencing a housing crisis. </a:t>
            </a:r>
          </a:p>
          <a:p>
            <a:pPr marL="174708" indent="-174708">
              <a:buFont typeface="Arial" panose="020B0604020202020204" pitchFamily="34" charset="0"/>
              <a:buChar char="•"/>
            </a:pPr>
            <a:r>
              <a:rPr lang="en-US" baseline="0" dirty="0" smtClean="0"/>
              <a:t>71% are literally homeless, of the 71%, over half are living unsheltered. </a:t>
            </a:r>
          </a:p>
          <a:p>
            <a:pPr marL="174708" indent="-174708">
              <a:buFont typeface="Arial" panose="020B0604020202020204" pitchFamily="34" charset="0"/>
              <a:buChar char="•"/>
            </a:pPr>
            <a:r>
              <a:rPr lang="en-US" baseline="0" dirty="0" smtClean="0"/>
              <a:t>Just based on living situation, 272 candidates for the RRH program.</a:t>
            </a: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20207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Chronic population is up 60%</a:t>
            </a:r>
          </a:p>
          <a:p>
            <a:pPr defTabSz="931774">
              <a:defRPr/>
            </a:pPr>
            <a:r>
              <a:rPr lang="en-US" i="1" dirty="0">
                <a:solidFill>
                  <a:schemeClr val="bg1"/>
                </a:solidFill>
              </a:rPr>
              <a:t>This is also reflective in our system performance measures, the HMIS Data committee found that the highest percentage of those who return to homelessness after being housing successfully are those in emergency shelter and it occurs in the first 90 days. </a:t>
            </a:r>
          </a:p>
          <a:p>
            <a:pPr defTabSz="931774">
              <a:defRPr/>
            </a:pPr>
            <a:endParaRPr lang="en-US" i="1" dirty="0">
              <a:solidFill>
                <a:schemeClr val="bg1"/>
              </a:solidFill>
            </a:endParaRPr>
          </a:p>
          <a:p>
            <a:pPr defTabSz="931774">
              <a:defRPr/>
            </a:pPr>
            <a:r>
              <a:rPr lang="en-US" i="1" dirty="0">
                <a:solidFill>
                  <a:schemeClr val="bg1"/>
                </a:solidFill>
              </a:rPr>
              <a:t>With only RRH to support a successful exit we aren’t able to address a more vulnerable population. There is a need for more housing services. Chronic population is up 60% for the 2021 PIT count. </a:t>
            </a:r>
            <a:endParaRPr lang="en-US" dirty="0" smtClean="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14274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smtClean="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smtClean="0"/>
              <a:t>9/17/2021</a:t>
            </a:fld>
            <a:endParaRPr lang="en-US"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47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smtClean="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smtClean="0"/>
              <a:t>Add a footer</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smtClean="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smtClean="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smtClean="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smtClean="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smtClean="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Add a footer</a:t>
            </a:r>
            <a:endParaRPr lang="en-US"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9/17/2021</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12"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0" Type="http://schemas.openxmlformats.org/officeDocument/2006/relationships/chart" Target="../charts/chart24.xml"/><Relationship Id="rId4" Type="http://schemas.openxmlformats.org/officeDocument/2006/relationships/chart" Target="../charts/chart18.xml"/><Relationship Id="rId9"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rittany.Coronado@flaglerhealth.org" TargetMode="External"/><Relationship Id="rId2" Type="http://schemas.openxmlformats.org/officeDocument/2006/relationships/hyperlink" Target="http://www.stjohnscountycoc.org/" TargetMode="External"/><Relationship Id="rId1" Type="http://schemas.openxmlformats.org/officeDocument/2006/relationships/slideLayout" Target="../slideLayouts/slideLayout2.xml"/><Relationship Id="rId4" Type="http://schemas.openxmlformats.org/officeDocument/2006/relationships/hyperlink" Target="mailto:Lindsey.Rodea@flaglerhealth.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713" y="4525132"/>
            <a:ext cx="3782784" cy="2269671"/>
          </a:xfrm>
          <a:prstGeom prst="rect">
            <a:avLst/>
          </a:prstGeom>
        </p:spPr>
      </p:pic>
      <p:sp>
        <p:nvSpPr>
          <p:cNvPr id="3" name="Title 2"/>
          <p:cNvSpPr>
            <a:spLocks noGrp="1"/>
          </p:cNvSpPr>
          <p:nvPr>
            <p:ph type="ctrTitle"/>
          </p:nvPr>
        </p:nvSpPr>
        <p:spPr/>
        <p:txBody>
          <a:bodyPr/>
          <a:lstStyle/>
          <a:p>
            <a:r>
              <a:rPr lang="en-US" dirty="0" smtClean="0"/>
              <a:t>St. Johns County Continuum of Care</a:t>
            </a:r>
            <a:endParaRPr lang="en-US" dirty="0"/>
          </a:p>
        </p:txBody>
      </p:sp>
      <p:sp>
        <p:nvSpPr>
          <p:cNvPr id="4" name="Subtitle 3"/>
          <p:cNvSpPr>
            <a:spLocks noGrp="1"/>
          </p:cNvSpPr>
          <p:nvPr>
            <p:ph type="subTitle" idx="1"/>
          </p:nvPr>
        </p:nvSpPr>
        <p:spPr/>
        <p:txBody>
          <a:bodyPr/>
          <a:lstStyle/>
          <a:p>
            <a:r>
              <a:rPr lang="en-US" dirty="0" smtClean="0"/>
              <a:t>CoC Program Competition Announcement</a:t>
            </a:r>
            <a:endParaRPr lang="en-US" dirty="0"/>
          </a:p>
        </p:txBody>
      </p:sp>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 descr="Blue rectangle">
            <a:extLst>
              <a:ext uri="{FF2B5EF4-FFF2-40B4-BE49-F238E27FC236}">
                <a16:creationId xmlns:a16="http://schemas.microsoft.com/office/drawing/2014/main" id="{7F009843-AFA3-44E8-B7D5-3F39B363C92E}"/>
              </a:ext>
            </a:extLst>
          </p:cNvPr>
          <p:cNvSpPr/>
          <p:nvPr/>
        </p:nvSpPr>
        <p:spPr>
          <a:xfrm>
            <a:off x="6412636" y="0"/>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3" name="Slide Number Placeholder 2">
            <a:extLst>
              <a:ext uri="{FF2B5EF4-FFF2-40B4-BE49-F238E27FC236}">
                <a16:creationId xmlns:a16="http://schemas.microsoft.com/office/drawing/2014/main" id="{74140CF4-2DAA-4239-BB77-274BDD82AB49}"/>
              </a:ext>
            </a:extLst>
          </p:cNvPr>
          <p:cNvSpPr>
            <a:spLocks noGrp="1"/>
          </p:cNvSpPr>
          <p:nvPr>
            <p:ph type="sldNum" sz="quarter" idx="12"/>
          </p:nvPr>
        </p:nvSpPr>
        <p:spPr/>
        <p:txBody>
          <a:bodyPr/>
          <a:lstStyle/>
          <a:p>
            <a:fld id="{82EE24B5-652C-4DB5-B7C3-B5BBEC1280B1}" type="slidenum">
              <a:rPr lang="en-US" smtClean="0"/>
              <a:t>10</a:t>
            </a:fld>
            <a:endParaRPr lang="en-US" dirty="0"/>
          </a:p>
        </p:txBody>
      </p:sp>
      <p:sp>
        <p:nvSpPr>
          <p:cNvPr id="5" name="object 3" descr="Beige rectangle">
            <a:extLst>
              <a:ext uri="{FF2B5EF4-FFF2-40B4-BE49-F238E27FC236}">
                <a16:creationId xmlns:a16="http://schemas.microsoft.com/office/drawing/2014/main" id="{857A0168-DBD5-47D4-A751-3B39262D8254}"/>
              </a:ext>
            </a:extLst>
          </p:cNvPr>
          <p:cNvSpPr/>
          <p:nvPr/>
        </p:nvSpPr>
        <p:spPr>
          <a:xfrm>
            <a:off x="3387496" y="920160"/>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7F009843-AFA3-44E8-B7D5-3F39B363C92E}"/>
              </a:ext>
            </a:extLst>
          </p:cNvPr>
          <p:cNvSpPr/>
          <p:nvPr/>
        </p:nvSpPr>
        <p:spPr>
          <a:xfrm>
            <a:off x="0" y="-1"/>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16" name="TextBox 15"/>
          <p:cNvSpPr txBox="1"/>
          <p:nvPr/>
        </p:nvSpPr>
        <p:spPr>
          <a:xfrm>
            <a:off x="628761" y="181514"/>
            <a:ext cx="4292155" cy="369332"/>
          </a:xfrm>
          <a:prstGeom prst="rect">
            <a:avLst/>
          </a:prstGeom>
          <a:noFill/>
        </p:spPr>
        <p:txBody>
          <a:bodyPr wrap="square" rtlCol="0">
            <a:spAutoFit/>
          </a:bodyPr>
          <a:lstStyle/>
          <a:p>
            <a:r>
              <a:rPr lang="en-US" b="1" u="sng" dirty="0" smtClean="0">
                <a:solidFill>
                  <a:schemeClr val="bg1"/>
                </a:solidFill>
              </a:rPr>
              <a:t>Addressing NOFO Priorities</a:t>
            </a:r>
          </a:p>
        </p:txBody>
      </p:sp>
      <p:sp>
        <p:nvSpPr>
          <p:cNvPr id="17" name="TextBox 16"/>
          <p:cNvSpPr txBox="1"/>
          <p:nvPr/>
        </p:nvSpPr>
        <p:spPr>
          <a:xfrm>
            <a:off x="265481" y="643179"/>
            <a:ext cx="4775995" cy="1077218"/>
          </a:xfrm>
          <a:prstGeom prst="rect">
            <a:avLst/>
          </a:prstGeom>
          <a:noFill/>
        </p:spPr>
        <p:txBody>
          <a:bodyPr wrap="square" rtlCol="0">
            <a:spAutoFit/>
          </a:bodyPr>
          <a:lstStyle/>
          <a:p>
            <a:pPr marL="342900" indent="-342900">
              <a:buAutoNum type="arabicPeriod"/>
            </a:pPr>
            <a:r>
              <a:rPr lang="en-US" b="1" dirty="0" smtClean="0">
                <a:solidFill>
                  <a:schemeClr val="bg1"/>
                </a:solidFill>
              </a:rPr>
              <a:t>Ending Homelessness for all Persons</a:t>
            </a:r>
          </a:p>
          <a:p>
            <a:r>
              <a:rPr lang="en-US" sz="1600" b="1" i="1" dirty="0" err="1" smtClean="0"/>
              <a:t>CoC’s</a:t>
            </a:r>
            <a:r>
              <a:rPr lang="en-US" sz="1600" b="1" i="1" dirty="0" smtClean="0"/>
              <a:t> should identify, engage, and effectively serve all persons experiencing homelessness</a:t>
            </a:r>
            <a:r>
              <a:rPr lang="en-US" sz="1400" b="1" i="1" dirty="0" smtClean="0"/>
              <a:t>.</a:t>
            </a:r>
          </a:p>
          <a:p>
            <a:endParaRPr lang="en-US" sz="1400" dirty="0" smtClean="0">
              <a:solidFill>
                <a:schemeClr val="accent6">
                  <a:lumMod val="60000"/>
                  <a:lumOff val="40000"/>
                </a:schemeClr>
              </a:solidFill>
            </a:endParaRPr>
          </a:p>
        </p:txBody>
      </p:sp>
      <p:sp>
        <p:nvSpPr>
          <p:cNvPr id="18" name="TextBox 17"/>
          <p:cNvSpPr txBox="1"/>
          <p:nvPr/>
        </p:nvSpPr>
        <p:spPr>
          <a:xfrm>
            <a:off x="262874" y="1660120"/>
            <a:ext cx="4775994" cy="1354217"/>
          </a:xfrm>
          <a:prstGeom prst="rect">
            <a:avLst/>
          </a:prstGeom>
          <a:noFill/>
        </p:spPr>
        <p:txBody>
          <a:bodyPr wrap="square" rtlCol="0">
            <a:spAutoFit/>
          </a:bodyPr>
          <a:lstStyle/>
          <a:p>
            <a:r>
              <a:rPr lang="en-US" sz="1600" b="1" dirty="0" smtClean="0">
                <a:solidFill>
                  <a:schemeClr val="bg1"/>
                </a:solidFill>
              </a:rPr>
              <a:t>2. </a:t>
            </a:r>
            <a:r>
              <a:rPr lang="en-US" b="1" dirty="0" smtClean="0">
                <a:solidFill>
                  <a:schemeClr val="bg1"/>
                </a:solidFill>
              </a:rPr>
              <a:t>Use a Housing First Approach</a:t>
            </a:r>
          </a:p>
          <a:p>
            <a:r>
              <a:rPr lang="en-US" sz="1600" b="1" i="1" dirty="0" smtClean="0"/>
              <a:t>Housing First prioritizes rapid placement and stabilization in permanent housing and does not have service participation requirements or preconditions. </a:t>
            </a:r>
          </a:p>
        </p:txBody>
      </p:sp>
      <p:sp>
        <p:nvSpPr>
          <p:cNvPr id="19" name="TextBox 18"/>
          <p:cNvSpPr txBox="1"/>
          <p:nvPr/>
        </p:nvSpPr>
        <p:spPr>
          <a:xfrm>
            <a:off x="262874" y="3123402"/>
            <a:ext cx="4775994" cy="1354217"/>
          </a:xfrm>
          <a:prstGeom prst="rect">
            <a:avLst/>
          </a:prstGeom>
          <a:noFill/>
        </p:spPr>
        <p:txBody>
          <a:bodyPr wrap="square" rtlCol="0">
            <a:spAutoFit/>
          </a:bodyPr>
          <a:lstStyle/>
          <a:p>
            <a:r>
              <a:rPr lang="en-US" sz="1600" b="1" dirty="0" smtClean="0">
                <a:solidFill>
                  <a:schemeClr val="bg1"/>
                </a:solidFill>
              </a:rPr>
              <a:t>3</a:t>
            </a:r>
            <a:r>
              <a:rPr lang="en-US" b="1" dirty="0" smtClean="0">
                <a:solidFill>
                  <a:schemeClr val="bg1"/>
                </a:solidFill>
              </a:rPr>
              <a:t>. Reducing Unsheltered Homelessness</a:t>
            </a:r>
          </a:p>
          <a:p>
            <a:r>
              <a:rPr lang="en-US" sz="1600" b="1" i="1" dirty="0" smtClean="0"/>
              <a:t>The number of people experiencing unsheltered homelessness has risen significantly, including a rising number of encampments in many communities across the country. </a:t>
            </a:r>
          </a:p>
        </p:txBody>
      </p:sp>
      <p:sp>
        <p:nvSpPr>
          <p:cNvPr id="20" name="TextBox 19"/>
          <p:cNvSpPr txBox="1"/>
          <p:nvPr/>
        </p:nvSpPr>
        <p:spPr>
          <a:xfrm>
            <a:off x="264178" y="4787804"/>
            <a:ext cx="4775994" cy="1846659"/>
          </a:xfrm>
          <a:prstGeom prst="rect">
            <a:avLst/>
          </a:prstGeom>
          <a:noFill/>
        </p:spPr>
        <p:txBody>
          <a:bodyPr wrap="square" rtlCol="0">
            <a:spAutoFit/>
          </a:bodyPr>
          <a:lstStyle/>
          <a:p>
            <a:r>
              <a:rPr lang="en-US" b="1" dirty="0" smtClean="0">
                <a:solidFill>
                  <a:schemeClr val="bg1"/>
                </a:solidFill>
              </a:rPr>
              <a:t>4. Improving System Performance</a:t>
            </a:r>
          </a:p>
          <a:p>
            <a:r>
              <a:rPr lang="en-US" sz="1600" b="1" i="1" dirty="0" smtClean="0"/>
              <a:t>Performance measures addressing average length of time homeless episodes, rates of return to homelessness, rates of exit to permanent housing destinations. Determine how effective projects are serving people experiencing homelessness.  </a:t>
            </a:r>
          </a:p>
        </p:txBody>
      </p:sp>
      <p:sp>
        <p:nvSpPr>
          <p:cNvPr id="21" name="TextBox 20"/>
          <p:cNvSpPr txBox="1"/>
          <p:nvPr/>
        </p:nvSpPr>
        <p:spPr>
          <a:xfrm>
            <a:off x="6692841" y="2175113"/>
            <a:ext cx="4775997" cy="1107996"/>
          </a:xfrm>
          <a:prstGeom prst="rect">
            <a:avLst/>
          </a:prstGeom>
          <a:noFill/>
        </p:spPr>
        <p:txBody>
          <a:bodyPr wrap="square" rtlCol="0">
            <a:spAutoFit/>
          </a:bodyPr>
          <a:lstStyle/>
          <a:p>
            <a:r>
              <a:rPr lang="en-US" b="1" dirty="0" smtClean="0">
                <a:solidFill>
                  <a:schemeClr val="bg1"/>
                </a:solidFill>
              </a:rPr>
              <a:t>6. Racial Equity</a:t>
            </a:r>
          </a:p>
          <a:p>
            <a:r>
              <a:rPr lang="en-US" sz="1600" b="1" i="1" dirty="0" smtClean="0"/>
              <a:t>In nearly every community, Black, Indigenous, and other people of color are substantially overrepresented in the homeless population.  </a:t>
            </a:r>
          </a:p>
        </p:txBody>
      </p:sp>
      <p:sp>
        <p:nvSpPr>
          <p:cNvPr id="22" name="TextBox 21"/>
          <p:cNvSpPr txBox="1"/>
          <p:nvPr/>
        </p:nvSpPr>
        <p:spPr>
          <a:xfrm>
            <a:off x="6692844" y="549631"/>
            <a:ext cx="4775997" cy="1384995"/>
          </a:xfrm>
          <a:prstGeom prst="rect">
            <a:avLst/>
          </a:prstGeom>
          <a:noFill/>
        </p:spPr>
        <p:txBody>
          <a:bodyPr wrap="square" rtlCol="0">
            <a:spAutoFit/>
          </a:bodyPr>
          <a:lstStyle/>
          <a:p>
            <a:r>
              <a:rPr lang="en-US" b="1" dirty="0" smtClean="0">
                <a:solidFill>
                  <a:schemeClr val="bg1"/>
                </a:solidFill>
              </a:rPr>
              <a:t>5. Partnering with Housing, Health, and Service Agencies</a:t>
            </a:r>
          </a:p>
          <a:p>
            <a:r>
              <a:rPr lang="en-US" sz="1600" b="1" i="1" dirty="0" smtClean="0"/>
              <a:t>Using cost performance and outcome data, COCs should improve how all available resources are utilized to end homelessness. </a:t>
            </a:r>
          </a:p>
        </p:txBody>
      </p:sp>
      <p:sp>
        <p:nvSpPr>
          <p:cNvPr id="26" name="TextBox 25"/>
          <p:cNvSpPr txBox="1"/>
          <p:nvPr/>
        </p:nvSpPr>
        <p:spPr>
          <a:xfrm>
            <a:off x="6692841" y="3512547"/>
            <a:ext cx="4776000" cy="1354217"/>
          </a:xfrm>
          <a:prstGeom prst="rect">
            <a:avLst/>
          </a:prstGeom>
          <a:noFill/>
        </p:spPr>
        <p:txBody>
          <a:bodyPr wrap="square" rtlCol="0">
            <a:spAutoFit/>
          </a:bodyPr>
          <a:lstStyle/>
          <a:p>
            <a:r>
              <a:rPr lang="en-US" b="1" dirty="0">
                <a:solidFill>
                  <a:schemeClr val="bg1"/>
                </a:solidFill>
              </a:rPr>
              <a:t>7</a:t>
            </a:r>
            <a:r>
              <a:rPr lang="en-US" b="1" dirty="0" smtClean="0">
                <a:solidFill>
                  <a:schemeClr val="bg1"/>
                </a:solidFill>
              </a:rPr>
              <a:t>. Persons with Lived Experience</a:t>
            </a:r>
            <a:endParaRPr lang="en-US" b="1" dirty="0">
              <a:solidFill>
                <a:schemeClr val="bg1"/>
              </a:solidFill>
            </a:endParaRPr>
          </a:p>
          <a:p>
            <a:r>
              <a:rPr lang="en-US" sz="1600" b="1" i="1" dirty="0" smtClean="0"/>
              <a:t>Encouraging </a:t>
            </a:r>
            <a:r>
              <a:rPr lang="en-US" sz="1600" b="1" i="1" dirty="0" err="1" smtClean="0"/>
              <a:t>CoC’s</a:t>
            </a:r>
            <a:r>
              <a:rPr lang="en-US" sz="1600" b="1" i="1" dirty="0" smtClean="0"/>
              <a:t> to include in the local planning process people who are currently experiencing or have formerly experienced homelessness to address homelessness. </a:t>
            </a:r>
          </a:p>
        </p:txBody>
      </p:sp>
    </p:spTree>
    <p:extLst>
      <p:ext uri="{BB962C8B-B14F-4D97-AF65-F5344CB8AC3E}">
        <p14:creationId xmlns:p14="http://schemas.microsoft.com/office/powerpoint/2010/main" val="9829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 JOHNS COUNTY COC PRIORITY </a:t>
            </a:r>
            <a:endParaRPr lang="en-US" dirty="0"/>
          </a:p>
        </p:txBody>
      </p:sp>
      <p:sp>
        <p:nvSpPr>
          <p:cNvPr id="5" name="Text Placeholder 4"/>
          <p:cNvSpPr>
            <a:spLocks noGrp="1"/>
          </p:cNvSpPr>
          <p:nvPr>
            <p:ph type="body" idx="1"/>
          </p:nvPr>
        </p:nvSpPr>
        <p:spPr>
          <a:xfrm>
            <a:off x="963084" y="2547937"/>
            <a:ext cx="10363200" cy="3661274"/>
          </a:xfrm>
        </p:spPr>
        <p:txBody>
          <a:bodyPr>
            <a:normAutofit/>
          </a:bodyPr>
          <a:lstStyle/>
          <a:p>
            <a:r>
              <a:rPr lang="en-US" dirty="0" smtClean="0"/>
              <a:t>Annual Gaps Analysis:</a:t>
            </a:r>
          </a:p>
          <a:p>
            <a:pPr marL="342900" indent="-342900">
              <a:buFont typeface="Arial" panose="020B0604020202020204" pitchFamily="34" charset="0"/>
              <a:buChar char="•"/>
            </a:pPr>
            <a:r>
              <a:rPr lang="en-US" dirty="0" smtClean="0"/>
              <a:t>Enhancing Crisis Response System with PSH</a:t>
            </a:r>
          </a:p>
          <a:p>
            <a:pPr marL="342900" indent="-342900">
              <a:buFont typeface="Arial" panose="020B0604020202020204" pitchFamily="34" charset="0"/>
              <a:buChar char="•"/>
            </a:pPr>
            <a:r>
              <a:rPr lang="en-US" dirty="0" smtClean="0"/>
              <a:t>Reducing Unsheltered Homeless</a:t>
            </a:r>
          </a:p>
          <a:p>
            <a:pPr marL="342900" indent="-342900">
              <a:buFont typeface="Arial" panose="020B0604020202020204" pitchFamily="34" charset="0"/>
              <a:buChar char="•"/>
            </a:pPr>
            <a:r>
              <a:rPr lang="en-US" dirty="0" smtClean="0"/>
              <a:t>Special Population Individuals, Chronic Homeless, Domestic Violence</a:t>
            </a:r>
          </a:p>
          <a:p>
            <a:pPr marL="342900" indent="-342900">
              <a:buFont typeface="Arial" panose="020B0604020202020204" pitchFamily="34" charset="0"/>
              <a:buChar char="•"/>
            </a:pPr>
            <a:r>
              <a:rPr lang="en-US" dirty="0" smtClean="0"/>
              <a:t>Racial Equity</a:t>
            </a:r>
          </a:p>
          <a:p>
            <a:pPr marL="342900" indent="-342900">
              <a:buFont typeface="Arial" panose="020B0604020202020204" pitchFamily="34" charset="0"/>
              <a:buChar char="•"/>
            </a:pPr>
            <a:r>
              <a:rPr lang="en-US" dirty="0" smtClean="0"/>
              <a:t>Improving System Performance</a:t>
            </a:r>
          </a:p>
          <a:p>
            <a:pPr marL="342900" indent="-342900">
              <a:buFont typeface="Arial" panose="020B0604020202020204" pitchFamily="34" charset="0"/>
              <a:buChar char="•"/>
            </a:pPr>
            <a:r>
              <a:rPr lang="en-US" dirty="0" smtClean="0"/>
              <a:t>Strategic Utilization of Resources</a:t>
            </a:r>
          </a:p>
          <a:p>
            <a:pPr marL="342900" indent="-342900">
              <a:buFont typeface="Arial" panose="020B0604020202020204" pitchFamily="34" charset="0"/>
              <a:buChar char="•"/>
            </a:pPr>
            <a:r>
              <a:rPr lang="en-US" dirty="0"/>
              <a:t>CoC local focus on ending veterans homelessness “Built for Zero”</a:t>
            </a:r>
            <a:endParaRPr lang="en-US" dirty="0" smtClean="0"/>
          </a:p>
        </p:txBody>
      </p:sp>
    </p:spTree>
    <p:extLst>
      <p:ext uri="{BB962C8B-B14F-4D97-AF65-F5344CB8AC3E}">
        <p14:creationId xmlns:p14="http://schemas.microsoft.com/office/powerpoint/2010/main" val="82492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descr="Beige rectangle">
            <a:extLst>
              <a:ext uri="{FF2B5EF4-FFF2-40B4-BE49-F238E27FC236}">
                <a16:creationId xmlns:a16="http://schemas.microsoft.com/office/drawing/2014/main" id="{857A0168-DBD5-47D4-A751-3B39262D8254}"/>
              </a:ext>
            </a:extLst>
          </p:cNvPr>
          <p:cNvSpPr/>
          <p:nvPr/>
        </p:nvSpPr>
        <p:spPr>
          <a:xfrm>
            <a:off x="8416243" y="884509"/>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7F009843-AFA3-44E8-B7D5-3F39B363C92E}"/>
              </a:ext>
            </a:extLst>
          </p:cNvPr>
          <p:cNvSpPr/>
          <p:nvPr/>
        </p:nvSpPr>
        <p:spPr>
          <a:xfrm>
            <a:off x="6297893" y="47896"/>
            <a:ext cx="5056205" cy="6857999"/>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pic>
        <p:nvPicPr>
          <p:cNvPr id="12"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995581" y="216857"/>
            <a:ext cx="720000" cy="719999"/>
          </a:xfrm>
          <a:prstGeom prst="rect">
            <a:avLst/>
          </a:prstGeom>
        </p:spPr>
      </p:pic>
      <p:pic>
        <p:nvPicPr>
          <p:cNvPr id="15" name="Picture 14">
            <a:extLst>
              <a:ext uri="{FF2B5EF4-FFF2-40B4-BE49-F238E27FC236}">
                <a16:creationId xmlns:a16="http://schemas.microsoft.com/office/drawing/2014/main" id="{121583B7-D038-4542-8877-A8C6FBF26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6" y="309025"/>
            <a:ext cx="7259092" cy="5408023"/>
          </a:xfrm>
          <a:prstGeom prst="rect">
            <a:avLst/>
          </a:prstGeom>
        </p:spPr>
      </p:pic>
      <p:pic>
        <p:nvPicPr>
          <p:cNvPr id="10" name="Picture Placeholder 29" descr="Check mark">
            <a:extLst>
              <a:ext uri="{FF2B5EF4-FFF2-40B4-BE49-F238E27FC236}">
                <a16:creationId xmlns:a16="http://schemas.microsoft.com/office/drawing/2014/main" id="{1630545B-ED3D-48DD-8CD5-CB200AA2D7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350223" y="906046"/>
            <a:ext cx="720000" cy="719999"/>
          </a:xfrm>
          <a:prstGeom prst="rect">
            <a:avLst/>
          </a:prstGeom>
        </p:spPr>
      </p:pic>
      <p:sp>
        <p:nvSpPr>
          <p:cNvPr id="16" name="TextBox 15"/>
          <p:cNvSpPr txBox="1"/>
          <p:nvPr/>
        </p:nvSpPr>
        <p:spPr>
          <a:xfrm>
            <a:off x="7724502" y="408684"/>
            <a:ext cx="3073687" cy="307777"/>
          </a:xfrm>
          <a:prstGeom prst="rect">
            <a:avLst/>
          </a:prstGeom>
          <a:noFill/>
        </p:spPr>
        <p:txBody>
          <a:bodyPr wrap="square" rtlCol="0">
            <a:spAutoFit/>
          </a:bodyPr>
          <a:lstStyle/>
          <a:p>
            <a:r>
              <a:rPr lang="en-US" sz="1400" dirty="0" smtClean="0">
                <a:solidFill>
                  <a:schemeClr val="bg1"/>
                </a:solidFill>
              </a:rPr>
              <a:t>Street Outreach</a:t>
            </a:r>
          </a:p>
        </p:txBody>
      </p:sp>
      <p:sp>
        <p:nvSpPr>
          <p:cNvPr id="17" name="TextBox 16"/>
          <p:cNvSpPr txBox="1"/>
          <p:nvPr/>
        </p:nvSpPr>
        <p:spPr>
          <a:xfrm>
            <a:off x="7724496" y="1079431"/>
            <a:ext cx="3073687" cy="307777"/>
          </a:xfrm>
          <a:prstGeom prst="rect">
            <a:avLst/>
          </a:prstGeom>
          <a:noFill/>
        </p:spPr>
        <p:txBody>
          <a:bodyPr wrap="square" rtlCol="0">
            <a:spAutoFit/>
          </a:bodyPr>
          <a:lstStyle/>
          <a:p>
            <a:r>
              <a:rPr lang="en-US" sz="1400" dirty="0" smtClean="0">
                <a:solidFill>
                  <a:schemeClr val="bg1"/>
                </a:solidFill>
              </a:rPr>
              <a:t>Coordinated Entry </a:t>
            </a:r>
          </a:p>
        </p:txBody>
      </p:sp>
      <p:sp>
        <p:nvSpPr>
          <p:cNvPr id="18" name="TextBox 17"/>
          <p:cNvSpPr txBox="1"/>
          <p:nvPr/>
        </p:nvSpPr>
        <p:spPr>
          <a:xfrm>
            <a:off x="7724500" y="1762598"/>
            <a:ext cx="3073687" cy="307777"/>
          </a:xfrm>
          <a:prstGeom prst="rect">
            <a:avLst/>
          </a:prstGeom>
          <a:noFill/>
        </p:spPr>
        <p:txBody>
          <a:bodyPr wrap="square" rtlCol="0">
            <a:spAutoFit/>
          </a:bodyPr>
          <a:lstStyle/>
          <a:p>
            <a:r>
              <a:rPr lang="en-US" sz="1400" dirty="0" smtClean="0">
                <a:solidFill>
                  <a:schemeClr val="bg1"/>
                </a:solidFill>
              </a:rPr>
              <a:t>Prevention</a:t>
            </a:r>
          </a:p>
        </p:txBody>
      </p:sp>
      <p:sp>
        <p:nvSpPr>
          <p:cNvPr id="19" name="TextBox 18"/>
          <p:cNvSpPr txBox="1"/>
          <p:nvPr/>
        </p:nvSpPr>
        <p:spPr>
          <a:xfrm>
            <a:off x="7724499" y="2348083"/>
            <a:ext cx="3073687" cy="307777"/>
          </a:xfrm>
          <a:prstGeom prst="rect">
            <a:avLst/>
          </a:prstGeom>
          <a:noFill/>
        </p:spPr>
        <p:txBody>
          <a:bodyPr wrap="square" rtlCol="0">
            <a:spAutoFit/>
          </a:bodyPr>
          <a:lstStyle/>
          <a:p>
            <a:r>
              <a:rPr lang="en-US" sz="1400" dirty="0" smtClean="0">
                <a:solidFill>
                  <a:schemeClr val="accent6">
                    <a:lumMod val="50000"/>
                  </a:schemeClr>
                </a:solidFill>
              </a:rPr>
              <a:t>Diversion</a:t>
            </a:r>
          </a:p>
        </p:txBody>
      </p:sp>
      <p:sp>
        <p:nvSpPr>
          <p:cNvPr id="20" name="TextBox 19"/>
          <p:cNvSpPr txBox="1"/>
          <p:nvPr/>
        </p:nvSpPr>
        <p:spPr>
          <a:xfrm>
            <a:off x="7724497" y="2874758"/>
            <a:ext cx="3073687" cy="307777"/>
          </a:xfrm>
          <a:prstGeom prst="rect">
            <a:avLst/>
          </a:prstGeom>
          <a:noFill/>
        </p:spPr>
        <p:txBody>
          <a:bodyPr wrap="square" rtlCol="0">
            <a:spAutoFit/>
          </a:bodyPr>
          <a:lstStyle/>
          <a:p>
            <a:r>
              <a:rPr lang="en-US" sz="1400" dirty="0" smtClean="0">
                <a:solidFill>
                  <a:schemeClr val="bg1"/>
                </a:solidFill>
              </a:rPr>
              <a:t>Emergency Shelter</a:t>
            </a:r>
          </a:p>
        </p:txBody>
      </p:sp>
      <p:sp>
        <p:nvSpPr>
          <p:cNvPr id="21" name="TextBox 20"/>
          <p:cNvSpPr txBox="1"/>
          <p:nvPr/>
        </p:nvSpPr>
        <p:spPr>
          <a:xfrm>
            <a:off x="7724498" y="3583679"/>
            <a:ext cx="3073687" cy="307777"/>
          </a:xfrm>
          <a:prstGeom prst="rect">
            <a:avLst/>
          </a:prstGeom>
          <a:noFill/>
        </p:spPr>
        <p:txBody>
          <a:bodyPr wrap="square" rtlCol="0">
            <a:spAutoFit/>
          </a:bodyPr>
          <a:lstStyle/>
          <a:p>
            <a:r>
              <a:rPr lang="en-US" sz="1400" dirty="0" smtClean="0">
                <a:solidFill>
                  <a:schemeClr val="bg1"/>
                </a:solidFill>
              </a:rPr>
              <a:t>Rapid Re-Housing</a:t>
            </a:r>
          </a:p>
        </p:txBody>
      </p:sp>
      <p:sp>
        <p:nvSpPr>
          <p:cNvPr id="22" name="TextBox 21"/>
          <p:cNvSpPr txBox="1"/>
          <p:nvPr/>
        </p:nvSpPr>
        <p:spPr>
          <a:xfrm>
            <a:off x="7724498" y="4192744"/>
            <a:ext cx="3073687" cy="307777"/>
          </a:xfrm>
          <a:prstGeom prst="rect">
            <a:avLst/>
          </a:prstGeom>
          <a:noFill/>
        </p:spPr>
        <p:txBody>
          <a:bodyPr wrap="square" rtlCol="0">
            <a:spAutoFit/>
          </a:bodyPr>
          <a:lstStyle/>
          <a:p>
            <a:r>
              <a:rPr lang="en-US" sz="1400" dirty="0" smtClean="0">
                <a:solidFill>
                  <a:schemeClr val="accent6">
                    <a:lumMod val="50000"/>
                  </a:schemeClr>
                </a:solidFill>
              </a:rPr>
              <a:t>Permanent Supportive Housing</a:t>
            </a:r>
          </a:p>
        </p:txBody>
      </p:sp>
      <p:pic>
        <p:nvPicPr>
          <p:cNvPr id="23"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697397" y="1526774"/>
            <a:ext cx="720000" cy="719999"/>
          </a:xfrm>
          <a:prstGeom prst="rect">
            <a:avLst/>
          </a:prstGeom>
        </p:spPr>
      </p:pic>
      <p:pic>
        <p:nvPicPr>
          <p:cNvPr id="24"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417397" y="2621865"/>
            <a:ext cx="720000" cy="719999"/>
          </a:xfrm>
          <a:prstGeom prst="rect">
            <a:avLst/>
          </a:prstGeom>
        </p:spPr>
      </p:pic>
      <p:pic>
        <p:nvPicPr>
          <p:cNvPr id="25" name="Picture Placeholder 31" descr="Check mark">
            <a:extLst>
              <a:ext uri="{FF2B5EF4-FFF2-40B4-BE49-F238E27FC236}">
                <a16:creationId xmlns:a16="http://schemas.microsoft.com/office/drawing/2014/main" id="{33C53E5C-0A10-46F8-9546-AB2C675452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417397" y="3333179"/>
            <a:ext cx="720000" cy="719999"/>
          </a:xfrm>
          <a:prstGeom prst="rect">
            <a:avLst/>
          </a:prstGeom>
        </p:spPr>
      </p:pic>
    </p:spTree>
    <p:extLst>
      <p:ext uri="{BB962C8B-B14F-4D97-AF65-F5344CB8AC3E}">
        <p14:creationId xmlns:p14="http://schemas.microsoft.com/office/powerpoint/2010/main" val="11476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ople's hands">
            <a:extLst>
              <a:ext uri="{FF2B5EF4-FFF2-40B4-BE49-F238E27FC236}">
                <a16:creationId xmlns:a16="http://schemas.microsoft.com/office/drawing/2014/main" id="{7D87B918-371C-4B31-9C7A-1D9A08C8A3BB}"/>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a:stretch/>
        </p:blipFill>
        <p:spPr>
          <a:xfrm>
            <a:off x="1200" y="0"/>
            <a:ext cx="12189600" cy="6856650"/>
          </a:xfrm>
        </p:spPr>
      </p:pic>
      <p:sp>
        <p:nvSpPr>
          <p:cNvPr id="8" name="object 3" descr="Blue rectangle">
            <a:extLst>
              <a:ext uri="{FF2B5EF4-FFF2-40B4-BE49-F238E27FC236}">
                <a16:creationId xmlns:a16="http://schemas.microsoft.com/office/drawing/2014/main" id="{A277388B-76FD-44C4-B506-F8A157E57C65}"/>
              </a:ext>
            </a:extLst>
          </p:cNvPr>
          <p:cNvSpPr/>
          <p:nvPr/>
        </p:nvSpPr>
        <p:spPr>
          <a:xfrm>
            <a:off x="0" y="-135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00B79-44BB-4D5F-B51D-2270A854D77A}"/>
              </a:ext>
            </a:extLst>
          </p:cNvPr>
          <p:cNvSpPr>
            <a:spLocks noGrp="1"/>
          </p:cNvSpPr>
          <p:nvPr>
            <p:ph type="title"/>
          </p:nvPr>
        </p:nvSpPr>
        <p:spPr>
          <a:xfrm>
            <a:off x="816946" y="464231"/>
            <a:ext cx="10515600" cy="1325563"/>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2021 PIT Data and HIC</a:t>
            </a:r>
            <a:endParaRPr lang="en-US" dirty="0"/>
          </a:p>
        </p:txBody>
      </p:sp>
      <p:graphicFrame>
        <p:nvGraphicFramePr>
          <p:cNvPr id="13" name="Content Placeholder 12" descr="Table">
            <a:extLst>
              <a:ext uri="{FF2B5EF4-FFF2-40B4-BE49-F238E27FC236}">
                <a16:creationId xmlns:a16="http://schemas.microsoft.com/office/drawing/2014/main" id="{1D6AB21B-0AB3-44DD-AD8E-D2EDD77DEA42}"/>
              </a:ext>
            </a:extLst>
          </p:cNvPr>
          <p:cNvGraphicFramePr>
            <a:graphicFrameLocks noGrp="1"/>
          </p:cNvGraphicFramePr>
          <p:nvPr>
            <p:ph sz="half" idx="4294967295"/>
            <p:extLst/>
          </p:nvPr>
        </p:nvGraphicFramePr>
        <p:xfrm>
          <a:off x="859454" y="2544763"/>
          <a:ext cx="10473092" cy="2042160"/>
        </p:xfrm>
        <a:graphic>
          <a:graphicData uri="http://schemas.openxmlformats.org/drawingml/2006/table">
            <a:tbl>
              <a:tblPr firstRow="1" bandRow="1">
                <a:tableStyleId>{5C22544A-7EE6-4342-B048-85BDC9FD1C3A}</a:tableStyleId>
              </a:tblPr>
              <a:tblGrid>
                <a:gridCol w="2094618">
                  <a:extLst>
                    <a:ext uri="{9D8B030D-6E8A-4147-A177-3AD203B41FA5}">
                      <a16:colId xmlns:a16="http://schemas.microsoft.com/office/drawing/2014/main" val="3572385518"/>
                    </a:ext>
                  </a:extLst>
                </a:gridCol>
                <a:gridCol w="2094618">
                  <a:extLst>
                    <a:ext uri="{9D8B030D-6E8A-4147-A177-3AD203B41FA5}">
                      <a16:colId xmlns:a16="http://schemas.microsoft.com/office/drawing/2014/main" val="1440817424"/>
                    </a:ext>
                  </a:extLst>
                </a:gridCol>
                <a:gridCol w="2094620">
                  <a:extLst>
                    <a:ext uri="{9D8B030D-6E8A-4147-A177-3AD203B41FA5}">
                      <a16:colId xmlns:a16="http://schemas.microsoft.com/office/drawing/2014/main" val="1835666774"/>
                    </a:ext>
                  </a:extLst>
                </a:gridCol>
                <a:gridCol w="2094618">
                  <a:extLst>
                    <a:ext uri="{9D8B030D-6E8A-4147-A177-3AD203B41FA5}">
                      <a16:colId xmlns:a16="http://schemas.microsoft.com/office/drawing/2014/main" val="3312468757"/>
                    </a:ext>
                  </a:extLst>
                </a:gridCol>
                <a:gridCol w="2094618">
                  <a:extLst>
                    <a:ext uri="{9D8B030D-6E8A-4147-A177-3AD203B41FA5}">
                      <a16:colId xmlns:a16="http://schemas.microsoft.com/office/drawing/2014/main" val="388103177"/>
                    </a:ext>
                  </a:extLst>
                </a:gridCol>
              </a:tblGrid>
              <a:tr h="370840">
                <a:tc>
                  <a:txBody>
                    <a:bodyPr/>
                    <a:lstStyle/>
                    <a:p>
                      <a:pPr algn="ctr"/>
                      <a:r>
                        <a:rPr lang="en-US" sz="3200" b="1" dirty="0" smtClean="0">
                          <a:solidFill>
                            <a:schemeClr val="accent1"/>
                          </a:solidFill>
                          <a:latin typeface="+mj-lt"/>
                        </a:rPr>
                        <a:t>79%</a:t>
                      </a:r>
                      <a:endParaRPr lang="en-US" sz="3200" b="1" dirty="0">
                        <a:solidFill>
                          <a:schemeClr val="accent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smtClean="0">
                          <a:solidFill>
                            <a:schemeClr val="accent1"/>
                          </a:solidFill>
                          <a:latin typeface="+mj-lt"/>
                        </a:rPr>
                        <a:t>32%</a:t>
                      </a:r>
                      <a:endParaRPr lang="en-US" sz="3200" b="1" dirty="0">
                        <a:solidFill>
                          <a:schemeClr val="accent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smtClean="0">
                          <a:solidFill>
                            <a:schemeClr val="accent1"/>
                          </a:solidFill>
                          <a:latin typeface="+mj-lt"/>
                        </a:rPr>
                        <a:t>68%</a:t>
                      </a:r>
                      <a:endParaRPr lang="en-US" sz="3200" b="1" dirty="0">
                        <a:solidFill>
                          <a:schemeClr val="accent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smtClean="0">
                          <a:solidFill>
                            <a:schemeClr val="accent1"/>
                          </a:solidFill>
                          <a:latin typeface="+mj-lt"/>
                        </a:rPr>
                        <a:t>20%</a:t>
                      </a:r>
                      <a:endParaRPr lang="en-US" sz="3200" b="1" dirty="0">
                        <a:solidFill>
                          <a:schemeClr val="accent1"/>
                        </a:solidFill>
                        <a:latin typeface="+mj-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b="1" dirty="0" smtClean="0">
                          <a:solidFill>
                            <a:schemeClr val="accent1"/>
                          </a:solidFill>
                          <a:latin typeface="+mj-lt"/>
                        </a:rPr>
                        <a:t>0</a:t>
                      </a:r>
                      <a:r>
                        <a:rPr lang="en-US" sz="3200" b="1" dirty="0">
                          <a:solidFill>
                            <a:schemeClr val="accent1"/>
                          </a:solidFill>
                          <a:latin typeface="+mj-lt"/>
                        </a:rPr>
                        <a: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8120738"/>
                  </a:ext>
                </a:extLst>
              </a:tr>
              <a:tr h="100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i="1" kern="1200" spc="-25" dirty="0" smtClean="0">
                          <a:solidFill>
                            <a:schemeClr val="bg2">
                              <a:lumMod val="20000"/>
                              <a:lumOff val="80000"/>
                            </a:schemeClr>
                          </a:solidFill>
                          <a:latin typeface="+mn-lt"/>
                          <a:ea typeface="+mn-ea"/>
                          <a:cs typeface="Arial"/>
                        </a:rPr>
                        <a:t>Of</a:t>
                      </a:r>
                      <a:r>
                        <a:rPr lang="da-DK" sz="1800" i="1" kern="1200" spc="-25" baseline="0" dirty="0" smtClean="0">
                          <a:solidFill>
                            <a:schemeClr val="bg2">
                              <a:lumMod val="20000"/>
                              <a:lumOff val="80000"/>
                            </a:schemeClr>
                          </a:solidFill>
                          <a:latin typeface="+mn-lt"/>
                          <a:ea typeface="+mn-ea"/>
                          <a:cs typeface="Arial"/>
                        </a:rPr>
                        <a:t> h</a:t>
                      </a:r>
                      <a:r>
                        <a:rPr lang="da-DK" sz="1800" i="1" kern="1200" spc="-25" dirty="0" smtClean="0">
                          <a:solidFill>
                            <a:schemeClr val="bg2">
                              <a:lumMod val="20000"/>
                              <a:lumOff val="80000"/>
                            </a:schemeClr>
                          </a:solidFill>
                          <a:latin typeface="+mn-lt"/>
                          <a:ea typeface="+mn-ea"/>
                          <a:cs typeface="Arial"/>
                        </a:rPr>
                        <a:t>omeless</a:t>
                      </a:r>
                      <a:r>
                        <a:rPr lang="da-DK" sz="1800" i="1" kern="1200" spc="-25" baseline="0" dirty="0" smtClean="0">
                          <a:solidFill>
                            <a:schemeClr val="bg2">
                              <a:lumMod val="20000"/>
                              <a:lumOff val="80000"/>
                            </a:schemeClr>
                          </a:solidFill>
                          <a:latin typeface="+mn-lt"/>
                          <a:ea typeface="+mn-ea"/>
                          <a:cs typeface="Arial"/>
                        </a:rPr>
                        <a:t> population are individuals</a:t>
                      </a:r>
                      <a:endParaRPr lang="da-DK"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25" normalizeH="0" baseline="0" noProof="0" dirty="0" smtClean="0">
                          <a:ln>
                            <a:noFill/>
                          </a:ln>
                          <a:solidFill>
                            <a:srgbClr val="64B2C1">
                              <a:lumMod val="20000"/>
                              <a:lumOff val="80000"/>
                            </a:srgbClr>
                          </a:solidFill>
                          <a:effectLst/>
                          <a:uLnTx/>
                          <a:uFillTx/>
                          <a:latin typeface="Arial "/>
                          <a:ea typeface="+mn-ea"/>
                          <a:cs typeface="Arial"/>
                        </a:rPr>
                        <a:t>Of CoC beds were dedicated to homeless individuals</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25" normalizeH="0" baseline="0" noProof="0" dirty="0" smtClean="0">
                          <a:ln>
                            <a:noFill/>
                          </a:ln>
                          <a:solidFill>
                            <a:srgbClr val="64B2C1">
                              <a:lumMod val="20000"/>
                              <a:lumOff val="80000"/>
                            </a:srgbClr>
                          </a:solidFill>
                          <a:effectLst/>
                          <a:uLnTx/>
                          <a:uFillTx/>
                          <a:latin typeface="Arial "/>
                          <a:ea typeface="+mn-ea"/>
                          <a:cs typeface="Arial"/>
                        </a:rPr>
                        <a:t>Of CoC beds were dedicated to homeless families</a:t>
                      </a:r>
                      <a:endParaRPr kumimoji="0" lang="da-DK" sz="1800" b="0" i="1" u="none" strike="noStrike" kern="1200" cap="none" spc="-25" normalizeH="0" baseline="0" noProof="0" dirty="0">
                        <a:ln>
                          <a:noFill/>
                        </a:ln>
                        <a:solidFill>
                          <a:srgbClr val="64B2C1">
                            <a:lumMod val="20000"/>
                            <a:lumOff val="80000"/>
                          </a:srgbClr>
                        </a:solidFill>
                        <a:effectLst/>
                        <a:uLnTx/>
                        <a:uFillTx/>
                        <a:latin typeface="Arial "/>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25" normalizeH="0" baseline="0" noProof="0" dirty="0" smtClean="0">
                          <a:ln>
                            <a:noFill/>
                          </a:ln>
                          <a:solidFill>
                            <a:srgbClr val="64B2C1">
                              <a:lumMod val="20000"/>
                              <a:lumOff val="80000"/>
                            </a:srgbClr>
                          </a:solidFill>
                          <a:effectLst/>
                          <a:uLnTx/>
                          <a:uFillTx/>
                          <a:latin typeface="Arial "/>
                          <a:ea typeface="+mn-ea"/>
                          <a:cs typeface="Arial"/>
                        </a:rPr>
                        <a:t>Of homeless population are families</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25" normalizeH="0" baseline="0" noProof="0" dirty="0" smtClean="0">
                          <a:ln>
                            <a:noFill/>
                          </a:ln>
                          <a:solidFill>
                            <a:srgbClr val="64B2C1">
                              <a:lumMod val="20000"/>
                              <a:lumOff val="80000"/>
                            </a:srgbClr>
                          </a:solidFill>
                          <a:effectLst/>
                          <a:uLnTx/>
                          <a:uFillTx/>
                          <a:latin typeface="Arial "/>
                          <a:ea typeface="+mn-ea"/>
                          <a:cs typeface="Arial"/>
                        </a:rPr>
                        <a:t>Of CoC beds are considered Permanent Supportive Housing</a:t>
                      </a:r>
                      <a:endParaRPr lang="en-US" sz="1800" i="1" kern="1200" spc="-25" dirty="0">
                        <a:solidFill>
                          <a:schemeClr val="bg2">
                            <a:lumMod val="20000"/>
                            <a:lumOff val="80000"/>
                          </a:schemeClr>
                        </a:solidFill>
                        <a:latin typeface="+mn-lt"/>
                        <a:ea typeface="+mn-ea"/>
                        <a:cs typeface="Aria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sp>
        <p:nvSpPr>
          <p:cNvPr id="11" name="object 5" descr="Beige rectangle">
            <a:extLst>
              <a:ext uri="{FF2B5EF4-FFF2-40B4-BE49-F238E27FC236}">
                <a16:creationId xmlns:a16="http://schemas.microsoft.com/office/drawing/2014/main" id="{B07BA1F9-2C19-4C07-B29B-18B9FBCC4755}"/>
              </a:ext>
            </a:extLst>
          </p:cNvPr>
          <p:cNvSpPr/>
          <p:nvPr/>
        </p:nvSpPr>
        <p:spPr>
          <a:xfrm>
            <a:off x="859454" y="1127012"/>
            <a:ext cx="4608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0" name="Title 1">
            <a:extLst>
              <a:ext uri="{FF2B5EF4-FFF2-40B4-BE49-F238E27FC236}">
                <a16:creationId xmlns:a16="http://schemas.microsoft.com/office/drawing/2014/main" id="{04D00B79-44BB-4D5F-B51D-2270A854D77A}"/>
              </a:ext>
            </a:extLst>
          </p:cNvPr>
          <p:cNvSpPr txBox="1">
            <a:spLocks/>
          </p:cNvSpPr>
          <p:nvPr/>
        </p:nvSpPr>
        <p:spPr>
          <a:xfrm>
            <a:off x="837000" y="4396223"/>
            <a:ext cx="10515600" cy="1325563"/>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2200" dirty="0"/>
          </a:p>
        </p:txBody>
      </p:sp>
    </p:spTree>
    <p:extLst>
      <p:ext uri="{BB962C8B-B14F-4D97-AF65-F5344CB8AC3E}">
        <p14:creationId xmlns:p14="http://schemas.microsoft.com/office/powerpoint/2010/main" val="2374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descr="Beige rectangle">
            <a:extLst>
              <a:ext uri="{FF2B5EF4-FFF2-40B4-BE49-F238E27FC236}">
                <a16:creationId xmlns:a16="http://schemas.microsoft.com/office/drawing/2014/main" id="{857A0168-DBD5-47D4-A751-3B39262D8254}"/>
              </a:ext>
            </a:extLst>
          </p:cNvPr>
          <p:cNvSpPr/>
          <p:nvPr/>
        </p:nvSpPr>
        <p:spPr>
          <a:xfrm>
            <a:off x="3387496" y="1268503"/>
            <a:ext cx="3307960" cy="5184775"/>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7F009843-AFA3-44E8-B7D5-3F39B363C92E}"/>
              </a:ext>
            </a:extLst>
          </p:cNvPr>
          <p:cNvSpPr/>
          <p:nvPr/>
        </p:nvSpPr>
        <p:spPr>
          <a:xfrm>
            <a:off x="261257" y="182880"/>
            <a:ext cx="4780219" cy="6441723"/>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graphicFrame>
        <p:nvGraphicFramePr>
          <p:cNvPr id="27" name="Content Placeholder 4"/>
          <p:cNvGraphicFramePr>
            <a:graphicFrameLocks/>
          </p:cNvGraphicFramePr>
          <p:nvPr>
            <p:extLst>
              <p:ext uri="{D42A27DB-BD31-4B8C-83A1-F6EECF244321}">
                <p14:modId xmlns:p14="http://schemas.microsoft.com/office/powerpoint/2010/main" val="3768841038"/>
              </p:ext>
            </p:extLst>
          </p:nvPr>
        </p:nvGraphicFramePr>
        <p:xfrm>
          <a:off x="6582959" y="503454"/>
          <a:ext cx="4114800" cy="3024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1653195527"/>
              </p:ext>
            </p:extLst>
          </p:nvPr>
        </p:nvGraphicFramePr>
        <p:xfrm>
          <a:off x="6029591" y="3600251"/>
          <a:ext cx="5465379" cy="302435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628761" y="110435"/>
            <a:ext cx="10164793" cy="400110"/>
          </a:xfrm>
          <a:prstGeom prst="rect">
            <a:avLst/>
          </a:prstGeom>
          <a:noFill/>
        </p:spPr>
        <p:txBody>
          <a:bodyPr wrap="square" rtlCol="0">
            <a:spAutoFit/>
          </a:bodyPr>
          <a:lstStyle/>
          <a:p>
            <a:r>
              <a:rPr lang="en-US" sz="2000" dirty="0" smtClean="0"/>
              <a:t>Comparison of 2020 Annual </a:t>
            </a:r>
            <a:r>
              <a:rPr lang="en-US" sz="2000" dirty="0"/>
              <a:t>H</a:t>
            </a:r>
            <a:r>
              <a:rPr lang="en-US" sz="2000" dirty="0" smtClean="0"/>
              <a:t>ousing </a:t>
            </a:r>
            <a:r>
              <a:rPr lang="en-US" sz="2000" dirty="0"/>
              <a:t>P</a:t>
            </a:r>
            <a:r>
              <a:rPr lang="en-US" sz="2000" dirty="0" smtClean="0"/>
              <a:t>rograms and 2021 Point in Time Count </a:t>
            </a:r>
          </a:p>
        </p:txBody>
      </p:sp>
      <p:graphicFrame>
        <p:nvGraphicFramePr>
          <p:cNvPr id="30" name="Content Placeholder 4"/>
          <p:cNvGraphicFramePr>
            <a:graphicFrameLocks/>
          </p:cNvGraphicFramePr>
          <p:nvPr>
            <p:extLst/>
          </p:nvPr>
        </p:nvGraphicFramePr>
        <p:xfrm>
          <a:off x="455973" y="503454"/>
          <a:ext cx="4114800" cy="30243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p:cNvGraphicFramePr>
            <a:graphicFrameLocks/>
          </p:cNvGraphicFramePr>
          <p:nvPr>
            <p:extLst>
              <p:ext uri="{D42A27DB-BD31-4B8C-83A1-F6EECF244321}">
                <p14:modId xmlns:p14="http://schemas.microsoft.com/office/powerpoint/2010/main" val="2484083050"/>
              </p:ext>
            </p:extLst>
          </p:nvPr>
        </p:nvGraphicFramePr>
        <p:xfrm>
          <a:off x="245778" y="3600251"/>
          <a:ext cx="5465379" cy="30243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83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a:bodyPr>
          <a:lstStyle/>
          <a:p>
            <a:r>
              <a:rPr lang="en-US" dirty="0" smtClean="0"/>
              <a:t>YR 2020 QUALITY BNL DEMOGRAPHICS</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885660" y="1442285"/>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cxnSp>
        <p:nvCxnSpPr>
          <p:cNvPr id="6" name="Straight Connector 5" descr="Line">
            <a:extLst>
              <a:ext uri="{FF2B5EF4-FFF2-40B4-BE49-F238E27FC236}">
                <a16:creationId xmlns:a16="http://schemas.microsoft.com/office/drawing/2014/main" id="{5C0E71B8-1D2B-4965-B2E2-9D9AD54201BD}"/>
              </a:ext>
            </a:extLst>
          </p:cNvPr>
          <p:cNvCxnSpPr>
            <a:cxnSpLocks/>
          </p:cNvCxnSpPr>
          <p:nvPr/>
        </p:nvCxnSpPr>
        <p:spPr>
          <a:xfrm>
            <a:off x="1319693" y="2009182"/>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3575" y="3888054"/>
            <a:ext cx="11303827" cy="1920240"/>
          </a:xfrm>
          <a:prstGeom prst="rect">
            <a:avLst/>
          </a:prstGeom>
          <a:solidFill>
            <a:srgbClr val="404040"/>
          </a:solidFill>
        </p:spPr>
        <p:txBody>
          <a:bodyPr wrap="square" rtlCol="0">
            <a:spAutoFit/>
          </a:bodyPr>
          <a:lstStyle/>
          <a:p>
            <a:endParaRPr lang="en-US" dirty="0"/>
          </a:p>
        </p:txBody>
      </p:sp>
      <p:cxnSp>
        <p:nvCxnSpPr>
          <p:cNvPr id="44" name="Straight Connector 43" descr="Line">
            <a:extLst>
              <a:ext uri="{FF2B5EF4-FFF2-40B4-BE49-F238E27FC236}">
                <a16:creationId xmlns:a16="http://schemas.microsoft.com/office/drawing/2014/main" id="{5C0E71B8-1D2B-4965-B2E2-9D9AD54201BD}"/>
              </a:ext>
            </a:extLst>
          </p:cNvPr>
          <p:cNvCxnSpPr>
            <a:cxnSpLocks/>
          </p:cNvCxnSpPr>
          <p:nvPr/>
        </p:nvCxnSpPr>
        <p:spPr>
          <a:xfrm>
            <a:off x="1072302" y="1684795"/>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47451" y="1684795"/>
            <a:ext cx="8667184" cy="1677382"/>
          </a:xfrm>
          <a:prstGeom prst="rect">
            <a:avLst/>
          </a:prstGeom>
          <a:noFill/>
        </p:spPr>
        <p:txBody>
          <a:bodyPr wrap="square" rtlCol="0">
            <a:spAutoFit/>
          </a:bodyPr>
          <a:lstStyle/>
          <a:p>
            <a:r>
              <a:rPr lang="en-US" sz="1400" dirty="0" smtClean="0">
                <a:solidFill>
                  <a:schemeClr val="bg1"/>
                </a:solidFill>
              </a:rPr>
              <a:t>This represents the need of housing throughout the homeless programs:</a:t>
            </a:r>
          </a:p>
          <a:p>
            <a:pPr marL="285750" indent="-285750">
              <a:buFont typeface="Arial" panose="020B0604020202020204" pitchFamily="34" charset="0"/>
              <a:buChar char="•"/>
            </a:pPr>
            <a:r>
              <a:rPr lang="en-US" sz="1400" dirty="0" smtClean="0">
                <a:solidFill>
                  <a:schemeClr val="bg1"/>
                </a:solidFill>
              </a:rPr>
              <a:t>Those who are living in shelter – </a:t>
            </a:r>
            <a:r>
              <a:rPr lang="en-US" sz="1100" i="1" dirty="0" smtClean="0">
                <a:solidFill>
                  <a:schemeClr val="bg1"/>
                </a:solidFill>
              </a:rPr>
              <a:t>currently homeless (in need of relocation)</a:t>
            </a:r>
          </a:p>
          <a:p>
            <a:pPr marL="285750" indent="-285750">
              <a:buFont typeface="Arial" panose="020B0604020202020204" pitchFamily="34" charset="0"/>
              <a:buChar char="•"/>
            </a:pPr>
            <a:r>
              <a:rPr lang="en-US" sz="1400" dirty="0" smtClean="0">
                <a:solidFill>
                  <a:schemeClr val="bg1"/>
                </a:solidFill>
              </a:rPr>
              <a:t>Those living in transitional housing – </a:t>
            </a:r>
            <a:r>
              <a:rPr lang="en-US" sz="1100" i="1" dirty="0" smtClean="0">
                <a:solidFill>
                  <a:schemeClr val="bg1"/>
                </a:solidFill>
              </a:rPr>
              <a:t>currently homeless (in need of relocation)</a:t>
            </a:r>
          </a:p>
          <a:p>
            <a:pPr marL="285750" indent="-285750">
              <a:buFont typeface="Arial" panose="020B0604020202020204" pitchFamily="34" charset="0"/>
              <a:buChar char="•"/>
            </a:pPr>
            <a:r>
              <a:rPr lang="en-US" sz="1400" dirty="0" smtClean="0">
                <a:solidFill>
                  <a:schemeClr val="bg1"/>
                </a:solidFill>
              </a:rPr>
              <a:t>Those living unsheltered, located by street outreach – </a:t>
            </a:r>
            <a:r>
              <a:rPr lang="en-US" sz="1100" i="1" dirty="0" smtClean="0">
                <a:solidFill>
                  <a:schemeClr val="bg1"/>
                </a:solidFill>
              </a:rPr>
              <a:t>currently unsheltered ( in need of relocation) </a:t>
            </a:r>
          </a:p>
          <a:p>
            <a:pPr marL="285750" indent="-285750">
              <a:buFont typeface="Arial" panose="020B0604020202020204" pitchFamily="34" charset="0"/>
              <a:buChar char="•"/>
            </a:pPr>
            <a:r>
              <a:rPr lang="en-US" sz="1400" dirty="0" smtClean="0">
                <a:solidFill>
                  <a:schemeClr val="bg1"/>
                </a:solidFill>
              </a:rPr>
              <a:t>Those in the CE housing process – </a:t>
            </a:r>
            <a:r>
              <a:rPr lang="en-US" sz="1100" i="1" dirty="0" smtClean="0">
                <a:solidFill>
                  <a:schemeClr val="bg1"/>
                </a:solidFill>
              </a:rPr>
              <a:t>homeless and engaged with caseworker seeking housing relocation</a:t>
            </a:r>
          </a:p>
          <a:p>
            <a:endParaRPr lang="en-US" sz="1100" i="1" dirty="0" smtClean="0">
              <a:solidFill>
                <a:schemeClr val="bg1"/>
              </a:solidFill>
            </a:endParaRPr>
          </a:p>
          <a:p>
            <a:r>
              <a:rPr lang="en-US" sz="1100" i="1" dirty="0" smtClean="0">
                <a:solidFill>
                  <a:schemeClr val="bg1"/>
                </a:solidFill>
              </a:rPr>
              <a:t>All programs listed represent a quality by name list where the CE housing process represents a </a:t>
            </a:r>
            <a:r>
              <a:rPr lang="en-US" sz="1100" i="1" dirty="0" err="1" smtClean="0">
                <a:solidFill>
                  <a:schemeClr val="bg1"/>
                </a:solidFill>
              </a:rPr>
              <a:t>bnl</a:t>
            </a:r>
            <a:r>
              <a:rPr lang="en-US" sz="1100" i="1" dirty="0" smtClean="0">
                <a:solidFill>
                  <a:schemeClr val="bg1"/>
                </a:solidFill>
              </a:rPr>
              <a:t> of those who are actively engaged seeking assistance.  </a:t>
            </a:r>
          </a:p>
        </p:txBody>
      </p:sp>
      <p:graphicFrame>
        <p:nvGraphicFramePr>
          <p:cNvPr id="13"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448818" y="4482077"/>
          <a:ext cx="1316880" cy="1161343"/>
        </p:xfrm>
        <a:graphic>
          <a:graphicData uri="http://schemas.openxmlformats.org/drawingml/2006/chart">
            <c:chart xmlns:c="http://schemas.openxmlformats.org/drawingml/2006/chart" xmlns:r="http://schemas.openxmlformats.org/officeDocument/2006/relationships" r:id="rId3"/>
          </a:graphicData>
        </a:graphic>
      </p:graphicFrame>
      <p:sp>
        <p:nvSpPr>
          <p:cNvPr id="14" name="object 20">
            <a:extLst>
              <a:ext uri="{FF2B5EF4-FFF2-40B4-BE49-F238E27FC236}">
                <a16:creationId xmlns:a16="http://schemas.microsoft.com/office/drawing/2014/main" id="{2306528A-EF2E-492E-846A-8645AF605E9C}"/>
              </a:ext>
            </a:extLst>
          </p:cNvPr>
          <p:cNvSpPr txBox="1"/>
          <p:nvPr/>
        </p:nvSpPr>
        <p:spPr>
          <a:xfrm>
            <a:off x="653241" y="4917837"/>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2%</a:t>
            </a:r>
            <a:endParaRPr lang="en-US" dirty="0">
              <a:solidFill>
                <a:schemeClr val="accent1"/>
              </a:solidFill>
              <a:latin typeface="+mj-lt"/>
              <a:cs typeface="Arial"/>
            </a:endParaRPr>
          </a:p>
        </p:txBody>
      </p:sp>
      <p:sp>
        <p:nvSpPr>
          <p:cNvPr id="15" name="object 20">
            <a:extLst>
              <a:ext uri="{FF2B5EF4-FFF2-40B4-BE49-F238E27FC236}">
                <a16:creationId xmlns:a16="http://schemas.microsoft.com/office/drawing/2014/main" id="{B36D2764-7743-4684-BE95-4AE88B7DB06A}"/>
              </a:ext>
            </a:extLst>
          </p:cNvPr>
          <p:cNvSpPr txBox="1"/>
          <p:nvPr/>
        </p:nvSpPr>
        <p:spPr>
          <a:xfrm>
            <a:off x="324029" y="3906581"/>
            <a:ext cx="1694307"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American Indian</a:t>
            </a:r>
            <a:endParaRPr lang="en-US" sz="1400" dirty="0">
              <a:solidFill>
                <a:schemeClr val="bg2">
                  <a:lumMod val="20000"/>
                  <a:lumOff val="80000"/>
                </a:schemeClr>
              </a:solidFill>
              <a:cs typeface="Arial"/>
            </a:endParaRPr>
          </a:p>
        </p:txBody>
      </p:sp>
      <p:graphicFrame>
        <p:nvGraphicFramePr>
          <p:cNvPr id="16"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2067369" y="4482077"/>
          <a:ext cx="1316880" cy="1161343"/>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20">
            <a:extLst>
              <a:ext uri="{FF2B5EF4-FFF2-40B4-BE49-F238E27FC236}">
                <a16:creationId xmlns:a16="http://schemas.microsoft.com/office/drawing/2014/main" id="{2306528A-EF2E-492E-846A-8645AF605E9C}"/>
              </a:ext>
            </a:extLst>
          </p:cNvPr>
          <p:cNvSpPr txBox="1"/>
          <p:nvPr/>
        </p:nvSpPr>
        <p:spPr>
          <a:xfrm>
            <a:off x="2289660" y="4917837"/>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22%</a:t>
            </a:r>
            <a:endParaRPr lang="en-US" dirty="0">
              <a:solidFill>
                <a:schemeClr val="accent1"/>
              </a:solidFill>
              <a:latin typeface="+mj-lt"/>
              <a:cs typeface="Arial"/>
            </a:endParaRPr>
          </a:p>
        </p:txBody>
      </p:sp>
      <p:sp>
        <p:nvSpPr>
          <p:cNvPr id="18" name="object 20">
            <a:extLst>
              <a:ext uri="{FF2B5EF4-FFF2-40B4-BE49-F238E27FC236}">
                <a16:creationId xmlns:a16="http://schemas.microsoft.com/office/drawing/2014/main" id="{B36D2764-7743-4684-BE95-4AE88B7DB06A}"/>
              </a:ext>
            </a:extLst>
          </p:cNvPr>
          <p:cNvSpPr txBox="1"/>
          <p:nvPr/>
        </p:nvSpPr>
        <p:spPr>
          <a:xfrm>
            <a:off x="1918969" y="3918864"/>
            <a:ext cx="1694307"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Black or African American </a:t>
            </a:r>
            <a:endParaRPr lang="en-US" sz="1400" dirty="0">
              <a:solidFill>
                <a:schemeClr val="bg2">
                  <a:lumMod val="20000"/>
                  <a:lumOff val="80000"/>
                </a:schemeClr>
              </a:solidFill>
              <a:cs typeface="Arial"/>
            </a:endParaRPr>
          </a:p>
        </p:txBody>
      </p:sp>
      <p:graphicFrame>
        <p:nvGraphicFramePr>
          <p:cNvPr id="19"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6351714" y="4466433"/>
          <a:ext cx="1316880" cy="1161343"/>
        </p:xfrm>
        <a:graphic>
          <a:graphicData uri="http://schemas.openxmlformats.org/drawingml/2006/chart">
            <c:chart xmlns:c="http://schemas.openxmlformats.org/drawingml/2006/chart" xmlns:r="http://schemas.openxmlformats.org/officeDocument/2006/relationships" r:id="rId5"/>
          </a:graphicData>
        </a:graphic>
      </p:graphicFrame>
      <p:sp>
        <p:nvSpPr>
          <p:cNvPr id="20" name="object 20">
            <a:extLst>
              <a:ext uri="{FF2B5EF4-FFF2-40B4-BE49-F238E27FC236}">
                <a16:creationId xmlns:a16="http://schemas.microsoft.com/office/drawing/2014/main" id="{2306528A-EF2E-492E-846A-8645AF605E9C}"/>
              </a:ext>
            </a:extLst>
          </p:cNvPr>
          <p:cNvSpPr txBox="1"/>
          <p:nvPr/>
        </p:nvSpPr>
        <p:spPr>
          <a:xfrm>
            <a:off x="6550025" y="4848172"/>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accent1"/>
                </a:solidFill>
                <a:latin typeface="+mj-lt"/>
                <a:cs typeface="Arial"/>
              </a:rPr>
              <a:t>0</a:t>
            </a:r>
            <a:r>
              <a:rPr lang="en-US" dirty="0" smtClean="0">
                <a:solidFill>
                  <a:schemeClr val="accent1"/>
                </a:solidFill>
                <a:latin typeface="+mj-lt"/>
                <a:cs typeface="Arial"/>
              </a:rPr>
              <a:t>%</a:t>
            </a:r>
            <a:endParaRPr lang="en-US" dirty="0">
              <a:solidFill>
                <a:schemeClr val="accent1"/>
              </a:solidFill>
              <a:latin typeface="+mj-lt"/>
              <a:cs typeface="Arial"/>
            </a:endParaRPr>
          </a:p>
        </p:txBody>
      </p:sp>
      <p:sp>
        <p:nvSpPr>
          <p:cNvPr id="21" name="object 20">
            <a:extLst>
              <a:ext uri="{FF2B5EF4-FFF2-40B4-BE49-F238E27FC236}">
                <a16:creationId xmlns:a16="http://schemas.microsoft.com/office/drawing/2014/main" id="{B36D2764-7743-4684-BE95-4AE88B7DB06A}"/>
              </a:ext>
            </a:extLst>
          </p:cNvPr>
          <p:cNvSpPr txBox="1"/>
          <p:nvPr/>
        </p:nvSpPr>
        <p:spPr>
          <a:xfrm>
            <a:off x="6246996" y="3924932"/>
            <a:ext cx="1694307"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Native Hawaiian or Pacific Islander </a:t>
            </a:r>
            <a:endParaRPr lang="en-US" sz="1400" dirty="0">
              <a:solidFill>
                <a:schemeClr val="bg2">
                  <a:lumMod val="20000"/>
                  <a:lumOff val="80000"/>
                </a:schemeClr>
              </a:solidFill>
              <a:cs typeface="Arial"/>
            </a:endParaRPr>
          </a:p>
        </p:txBody>
      </p:sp>
      <p:graphicFrame>
        <p:nvGraphicFramePr>
          <p:cNvPr id="22"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4789367" y="4466434"/>
          <a:ext cx="1316880" cy="1161343"/>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20">
            <a:extLst>
              <a:ext uri="{FF2B5EF4-FFF2-40B4-BE49-F238E27FC236}">
                <a16:creationId xmlns:a16="http://schemas.microsoft.com/office/drawing/2014/main" id="{2306528A-EF2E-492E-846A-8645AF605E9C}"/>
              </a:ext>
            </a:extLst>
          </p:cNvPr>
          <p:cNvSpPr txBox="1"/>
          <p:nvPr/>
        </p:nvSpPr>
        <p:spPr>
          <a:xfrm>
            <a:off x="4962436" y="4848172"/>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accent1"/>
                </a:solidFill>
                <a:latin typeface="+mj-lt"/>
                <a:cs typeface="Arial"/>
              </a:rPr>
              <a:t>1</a:t>
            </a:r>
            <a:r>
              <a:rPr lang="en-US" dirty="0" smtClean="0">
                <a:solidFill>
                  <a:schemeClr val="accent1"/>
                </a:solidFill>
                <a:latin typeface="+mj-lt"/>
                <a:cs typeface="Arial"/>
              </a:rPr>
              <a:t>%</a:t>
            </a:r>
            <a:endParaRPr lang="en-US" dirty="0">
              <a:solidFill>
                <a:schemeClr val="accent1"/>
              </a:solidFill>
              <a:latin typeface="+mj-lt"/>
              <a:cs typeface="Arial"/>
            </a:endParaRPr>
          </a:p>
        </p:txBody>
      </p:sp>
      <p:sp>
        <p:nvSpPr>
          <p:cNvPr id="24" name="object 20">
            <a:extLst>
              <a:ext uri="{FF2B5EF4-FFF2-40B4-BE49-F238E27FC236}">
                <a16:creationId xmlns:a16="http://schemas.microsoft.com/office/drawing/2014/main" id="{B36D2764-7743-4684-BE95-4AE88B7DB06A}"/>
              </a:ext>
            </a:extLst>
          </p:cNvPr>
          <p:cNvSpPr txBox="1"/>
          <p:nvPr/>
        </p:nvSpPr>
        <p:spPr>
          <a:xfrm>
            <a:off x="4569300" y="3891370"/>
            <a:ext cx="1694307"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Asian</a:t>
            </a:r>
            <a:endParaRPr lang="en-US" sz="1400" dirty="0">
              <a:solidFill>
                <a:schemeClr val="bg2">
                  <a:lumMod val="20000"/>
                  <a:lumOff val="80000"/>
                </a:schemeClr>
              </a:solidFill>
              <a:cs typeface="Arial"/>
            </a:endParaRPr>
          </a:p>
        </p:txBody>
      </p:sp>
      <p:graphicFrame>
        <p:nvGraphicFramePr>
          <p:cNvPr id="25"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3584307" y="4482076"/>
          <a:ext cx="1316880" cy="1161343"/>
        </p:xfrm>
        <a:graphic>
          <a:graphicData uri="http://schemas.openxmlformats.org/drawingml/2006/chart">
            <c:chart xmlns:c="http://schemas.openxmlformats.org/drawingml/2006/chart" xmlns:r="http://schemas.openxmlformats.org/officeDocument/2006/relationships" r:id="rId7"/>
          </a:graphicData>
        </a:graphic>
      </p:graphicFrame>
      <p:sp>
        <p:nvSpPr>
          <p:cNvPr id="26" name="object 20">
            <a:extLst>
              <a:ext uri="{FF2B5EF4-FFF2-40B4-BE49-F238E27FC236}">
                <a16:creationId xmlns:a16="http://schemas.microsoft.com/office/drawing/2014/main" id="{B36D2764-7743-4684-BE95-4AE88B7DB06A}"/>
              </a:ext>
            </a:extLst>
          </p:cNvPr>
          <p:cNvSpPr txBox="1"/>
          <p:nvPr/>
        </p:nvSpPr>
        <p:spPr>
          <a:xfrm>
            <a:off x="3414040" y="3922065"/>
            <a:ext cx="1694307"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White</a:t>
            </a:r>
            <a:endParaRPr lang="en-US" sz="1400" dirty="0">
              <a:solidFill>
                <a:schemeClr val="bg2">
                  <a:lumMod val="20000"/>
                  <a:lumOff val="80000"/>
                </a:schemeClr>
              </a:solidFill>
              <a:cs typeface="Arial"/>
            </a:endParaRPr>
          </a:p>
        </p:txBody>
      </p:sp>
      <p:sp>
        <p:nvSpPr>
          <p:cNvPr id="27" name="object 20">
            <a:extLst>
              <a:ext uri="{FF2B5EF4-FFF2-40B4-BE49-F238E27FC236}">
                <a16:creationId xmlns:a16="http://schemas.microsoft.com/office/drawing/2014/main" id="{2306528A-EF2E-492E-846A-8645AF605E9C}"/>
              </a:ext>
            </a:extLst>
          </p:cNvPr>
          <p:cNvSpPr txBox="1"/>
          <p:nvPr/>
        </p:nvSpPr>
        <p:spPr>
          <a:xfrm>
            <a:off x="3791586" y="4902195"/>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71%</a:t>
            </a:r>
            <a:endParaRPr lang="en-US" dirty="0">
              <a:solidFill>
                <a:schemeClr val="accent1"/>
              </a:solidFill>
              <a:latin typeface="+mj-lt"/>
              <a:cs typeface="Arial"/>
            </a:endParaRPr>
          </a:p>
        </p:txBody>
      </p:sp>
      <p:sp>
        <p:nvSpPr>
          <p:cNvPr id="28" name="object 20">
            <a:extLst>
              <a:ext uri="{FF2B5EF4-FFF2-40B4-BE49-F238E27FC236}">
                <a16:creationId xmlns:a16="http://schemas.microsoft.com/office/drawing/2014/main" id="{B36D2764-7743-4684-BE95-4AE88B7DB06A}"/>
              </a:ext>
            </a:extLst>
          </p:cNvPr>
          <p:cNvSpPr txBox="1"/>
          <p:nvPr/>
        </p:nvSpPr>
        <p:spPr>
          <a:xfrm>
            <a:off x="7753898" y="3951562"/>
            <a:ext cx="1694307"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Multi Race</a:t>
            </a:r>
            <a:endParaRPr lang="en-US" sz="1400" dirty="0">
              <a:solidFill>
                <a:schemeClr val="bg2">
                  <a:lumMod val="20000"/>
                  <a:lumOff val="80000"/>
                </a:schemeClr>
              </a:solidFill>
              <a:cs typeface="Arial"/>
            </a:endParaRPr>
          </a:p>
        </p:txBody>
      </p:sp>
      <p:graphicFrame>
        <p:nvGraphicFramePr>
          <p:cNvPr id="31"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7921847" y="4466433"/>
          <a:ext cx="1316880" cy="1161343"/>
        </p:xfrm>
        <a:graphic>
          <a:graphicData uri="http://schemas.openxmlformats.org/drawingml/2006/chart">
            <c:chart xmlns:c="http://schemas.openxmlformats.org/drawingml/2006/chart" xmlns:r="http://schemas.openxmlformats.org/officeDocument/2006/relationships" r:id="rId8"/>
          </a:graphicData>
        </a:graphic>
      </p:graphicFrame>
      <p:sp>
        <p:nvSpPr>
          <p:cNvPr id="32" name="object 20">
            <a:extLst>
              <a:ext uri="{FF2B5EF4-FFF2-40B4-BE49-F238E27FC236}">
                <a16:creationId xmlns:a16="http://schemas.microsoft.com/office/drawing/2014/main" id="{2306528A-EF2E-492E-846A-8645AF605E9C}"/>
              </a:ext>
            </a:extLst>
          </p:cNvPr>
          <p:cNvSpPr txBox="1"/>
          <p:nvPr/>
        </p:nvSpPr>
        <p:spPr>
          <a:xfrm>
            <a:off x="8147034" y="4848172"/>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2%</a:t>
            </a:r>
            <a:endParaRPr lang="en-US" dirty="0">
              <a:solidFill>
                <a:schemeClr val="accent1"/>
              </a:solidFill>
              <a:latin typeface="+mj-lt"/>
              <a:cs typeface="Arial"/>
            </a:endParaRPr>
          </a:p>
        </p:txBody>
      </p:sp>
      <p:sp>
        <p:nvSpPr>
          <p:cNvPr id="34" name="object 20">
            <a:extLst>
              <a:ext uri="{FF2B5EF4-FFF2-40B4-BE49-F238E27FC236}">
                <a16:creationId xmlns:a16="http://schemas.microsoft.com/office/drawing/2014/main" id="{B36D2764-7743-4684-BE95-4AE88B7DB06A}"/>
              </a:ext>
            </a:extLst>
          </p:cNvPr>
          <p:cNvSpPr txBox="1"/>
          <p:nvPr/>
        </p:nvSpPr>
        <p:spPr>
          <a:xfrm>
            <a:off x="9431594" y="3931835"/>
            <a:ext cx="1694307"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Unknown</a:t>
            </a:r>
            <a:endParaRPr lang="en-US" sz="1400" dirty="0">
              <a:solidFill>
                <a:schemeClr val="bg2">
                  <a:lumMod val="20000"/>
                  <a:lumOff val="80000"/>
                </a:schemeClr>
              </a:solidFill>
              <a:cs typeface="Arial"/>
            </a:endParaRPr>
          </a:p>
        </p:txBody>
      </p:sp>
      <p:graphicFrame>
        <p:nvGraphicFramePr>
          <p:cNvPr id="35"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9620307" y="4466432"/>
          <a:ext cx="1316880" cy="1161343"/>
        </p:xfrm>
        <a:graphic>
          <a:graphicData uri="http://schemas.openxmlformats.org/drawingml/2006/chart">
            <c:chart xmlns:c="http://schemas.openxmlformats.org/drawingml/2006/chart" xmlns:r="http://schemas.openxmlformats.org/officeDocument/2006/relationships" r:id="rId9"/>
          </a:graphicData>
        </a:graphic>
      </p:graphicFrame>
      <p:sp>
        <p:nvSpPr>
          <p:cNvPr id="36" name="object 20">
            <a:extLst>
              <a:ext uri="{FF2B5EF4-FFF2-40B4-BE49-F238E27FC236}">
                <a16:creationId xmlns:a16="http://schemas.microsoft.com/office/drawing/2014/main" id="{2306528A-EF2E-492E-846A-8645AF605E9C}"/>
              </a:ext>
            </a:extLst>
          </p:cNvPr>
          <p:cNvSpPr txBox="1"/>
          <p:nvPr/>
        </p:nvSpPr>
        <p:spPr>
          <a:xfrm>
            <a:off x="9824730" y="4878799"/>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accent1"/>
                </a:solidFill>
                <a:latin typeface="+mj-lt"/>
                <a:cs typeface="Arial"/>
              </a:rPr>
              <a:t>1</a:t>
            </a:r>
            <a:r>
              <a:rPr lang="en-US" dirty="0" smtClean="0">
                <a:solidFill>
                  <a:schemeClr val="accent1"/>
                </a:solidFill>
                <a:latin typeface="+mj-lt"/>
                <a:cs typeface="Arial"/>
              </a:rPr>
              <a:t>%</a:t>
            </a:r>
            <a:endParaRPr lang="en-US" dirty="0">
              <a:solidFill>
                <a:schemeClr val="accent1"/>
              </a:solidFill>
              <a:latin typeface="+mj-lt"/>
              <a:cs typeface="Arial"/>
            </a:endParaRPr>
          </a:p>
        </p:txBody>
      </p:sp>
    </p:spTree>
    <p:extLst>
      <p:ext uri="{BB962C8B-B14F-4D97-AF65-F5344CB8AC3E}">
        <p14:creationId xmlns:p14="http://schemas.microsoft.com/office/powerpoint/2010/main" val="2268338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60265"/>
            <a:ext cx="10515600" cy="1325563"/>
          </a:xfrm>
        </p:spPr>
        <p:txBody>
          <a:bodyPr>
            <a:normAutofit/>
          </a:bodyPr>
          <a:lstStyle/>
          <a:p>
            <a:r>
              <a:rPr lang="en-US" dirty="0" smtClean="0"/>
              <a:t>DEMOGRAPHICS THROUGH THE SYSTEM</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985621" y="1425499"/>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cxnSp>
        <p:nvCxnSpPr>
          <p:cNvPr id="6" name="Straight Connector 5" descr="Line">
            <a:extLst>
              <a:ext uri="{FF2B5EF4-FFF2-40B4-BE49-F238E27FC236}">
                <a16:creationId xmlns:a16="http://schemas.microsoft.com/office/drawing/2014/main" id="{5C0E71B8-1D2B-4965-B2E2-9D9AD54201BD}"/>
              </a:ext>
            </a:extLst>
          </p:cNvPr>
          <p:cNvCxnSpPr>
            <a:cxnSpLocks/>
          </p:cNvCxnSpPr>
          <p:nvPr/>
        </p:nvCxnSpPr>
        <p:spPr>
          <a:xfrm>
            <a:off x="682019" y="1628727"/>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8121" y="4286330"/>
            <a:ext cx="11303827" cy="1920240"/>
          </a:xfrm>
          <a:prstGeom prst="rect">
            <a:avLst/>
          </a:prstGeom>
          <a:solidFill>
            <a:srgbClr val="404040"/>
          </a:solidFill>
        </p:spPr>
        <p:txBody>
          <a:bodyPr wrap="square" rtlCol="0">
            <a:spAutoFit/>
          </a:bodyPr>
          <a:lstStyle/>
          <a:p>
            <a:endParaRPr lang="en-US" dirty="0"/>
          </a:p>
        </p:txBody>
      </p:sp>
      <p:cxnSp>
        <p:nvCxnSpPr>
          <p:cNvPr id="44" name="Straight Connector 43" descr="Line">
            <a:extLst>
              <a:ext uri="{FF2B5EF4-FFF2-40B4-BE49-F238E27FC236}">
                <a16:creationId xmlns:a16="http://schemas.microsoft.com/office/drawing/2014/main" id="{5C0E71B8-1D2B-4965-B2E2-9D9AD54201BD}"/>
              </a:ext>
            </a:extLst>
          </p:cNvPr>
          <p:cNvCxnSpPr>
            <a:cxnSpLocks/>
          </p:cNvCxnSpPr>
          <p:nvPr/>
        </p:nvCxnSpPr>
        <p:spPr>
          <a:xfrm>
            <a:off x="6618194" y="2973051"/>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343964562"/>
              </p:ext>
            </p:extLst>
          </p:nvPr>
        </p:nvGraphicFramePr>
        <p:xfrm>
          <a:off x="1575564" y="1903711"/>
          <a:ext cx="7761866" cy="3235960"/>
        </p:xfrm>
        <a:graphic>
          <a:graphicData uri="http://schemas.openxmlformats.org/drawingml/2006/table">
            <a:tbl>
              <a:tblPr firstRow="1" bandRow="1">
                <a:tableStyleId>{5C22544A-7EE6-4342-B048-85BDC9FD1C3A}</a:tableStyleId>
              </a:tblPr>
              <a:tblGrid>
                <a:gridCol w="951560">
                  <a:extLst>
                    <a:ext uri="{9D8B030D-6E8A-4147-A177-3AD203B41FA5}">
                      <a16:colId xmlns:a16="http://schemas.microsoft.com/office/drawing/2014/main" val="2769832528"/>
                    </a:ext>
                  </a:extLst>
                </a:gridCol>
                <a:gridCol w="1093399">
                  <a:extLst>
                    <a:ext uri="{9D8B030D-6E8A-4147-A177-3AD203B41FA5}">
                      <a16:colId xmlns:a16="http://schemas.microsoft.com/office/drawing/2014/main" val="842926011"/>
                    </a:ext>
                  </a:extLst>
                </a:gridCol>
                <a:gridCol w="1093399">
                  <a:extLst>
                    <a:ext uri="{9D8B030D-6E8A-4147-A177-3AD203B41FA5}">
                      <a16:colId xmlns:a16="http://schemas.microsoft.com/office/drawing/2014/main" val="1974752504"/>
                    </a:ext>
                  </a:extLst>
                </a:gridCol>
                <a:gridCol w="1155877">
                  <a:extLst>
                    <a:ext uri="{9D8B030D-6E8A-4147-A177-3AD203B41FA5}">
                      <a16:colId xmlns:a16="http://schemas.microsoft.com/office/drawing/2014/main" val="2874838806"/>
                    </a:ext>
                  </a:extLst>
                </a:gridCol>
                <a:gridCol w="1155877">
                  <a:extLst>
                    <a:ext uri="{9D8B030D-6E8A-4147-A177-3AD203B41FA5}">
                      <a16:colId xmlns:a16="http://schemas.microsoft.com/office/drawing/2014/main" val="1290115952"/>
                    </a:ext>
                  </a:extLst>
                </a:gridCol>
                <a:gridCol w="1155877">
                  <a:extLst>
                    <a:ext uri="{9D8B030D-6E8A-4147-A177-3AD203B41FA5}">
                      <a16:colId xmlns:a16="http://schemas.microsoft.com/office/drawing/2014/main" val="3873796681"/>
                    </a:ext>
                  </a:extLst>
                </a:gridCol>
                <a:gridCol w="1155877">
                  <a:extLst>
                    <a:ext uri="{9D8B030D-6E8A-4147-A177-3AD203B41FA5}">
                      <a16:colId xmlns:a16="http://schemas.microsoft.com/office/drawing/2014/main" val="2056596404"/>
                    </a:ext>
                  </a:extLst>
                </a:gridCol>
              </a:tblGrid>
              <a:tr h="370840">
                <a:tc>
                  <a:txBody>
                    <a:bodyPr/>
                    <a:lstStyle/>
                    <a:p>
                      <a:r>
                        <a:rPr lang="en-US" dirty="0" smtClean="0"/>
                        <a:t>Race</a:t>
                      </a:r>
                      <a:endParaRPr lang="en-US" dirty="0"/>
                    </a:p>
                  </a:txBody>
                  <a:tcPr/>
                </a:tc>
                <a:tc>
                  <a:txBody>
                    <a:bodyPr/>
                    <a:lstStyle/>
                    <a:p>
                      <a:r>
                        <a:rPr lang="en-US" dirty="0" smtClean="0"/>
                        <a:t>County</a:t>
                      </a:r>
                    </a:p>
                    <a:p>
                      <a:r>
                        <a:rPr lang="en-US" dirty="0" smtClean="0"/>
                        <a:t>+/- 10%</a:t>
                      </a:r>
                      <a:endParaRPr lang="en-US" dirty="0"/>
                    </a:p>
                  </a:txBody>
                  <a:tcPr/>
                </a:tc>
                <a:tc>
                  <a:txBody>
                    <a:bodyPr/>
                    <a:lstStyle/>
                    <a:p>
                      <a:r>
                        <a:rPr lang="en-US" dirty="0" smtClean="0"/>
                        <a:t>QBNL</a:t>
                      </a:r>
                      <a:endParaRPr lang="en-US" dirty="0"/>
                    </a:p>
                  </a:txBody>
                  <a:tcPr/>
                </a:tc>
                <a:tc>
                  <a:txBody>
                    <a:bodyPr/>
                    <a:lstStyle/>
                    <a:p>
                      <a:r>
                        <a:rPr lang="en-US" dirty="0" smtClean="0"/>
                        <a:t>BNL</a:t>
                      </a:r>
                      <a:endParaRPr lang="en-US" dirty="0"/>
                    </a:p>
                  </a:txBody>
                  <a:tcPr/>
                </a:tc>
                <a:tc>
                  <a:txBody>
                    <a:bodyPr/>
                    <a:lstStyle/>
                    <a:p>
                      <a:r>
                        <a:rPr lang="en-US" dirty="0" smtClean="0"/>
                        <a:t>RRH</a:t>
                      </a:r>
                      <a:endParaRPr lang="en-US" dirty="0"/>
                    </a:p>
                  </a:txBody>
                  <a:tcPr/>
                </a:tc>
                <a:tc>
                  <a:txBody>
                    <a:bodyPr/>
                    <a:lstStyle/>
                    <a:p>
                      <a:r>
                        <a:rPr lang="en-US" dirty="0" smtClean="0"/>
                        <a:t>Housed</a:t>
                      </a:r>
                    </a:p>
                    <a:p>
                      <a:r>
                        <a:rPr lang="en-US" smtClean="0"/>
                        <a:t>In 2020</a:t>
                      </a:r>
                      <a:endParaRPr lang="en-US" dirty="0"/>
                    </a:p>
                  </a:txBody>
                  <a:tcPr/>
                </a:tc>
                <a:tc>
                  <a:txBody>
                    <a:bodyPr/>
                    <a:lstStyle/>
                    <a:p>
                      <a:r>
                        <a:rPr lang="en-US" dirty="0" smtClean="0"/>
                        <a:t>Exit No House</a:t>
                      </a:r>
                      <a:endParaRPr lang="en-US" dirty="0"/>
                    </a:p>
                  </a:txBody>
                  <a:tcPr/>
                </a:tc>
                <a:extLst>
                  <a:ext uri="{0D108BD9-81ED-4DB2-BD59-A6C34878D82A}">
                    <a16:rowId xmlns:a16="http://schemas.microsoft.com/office/drawing/2014/main" val="334512575"/>
                  </a:ext>
                </a:extLst>
              </a:tr>
              <a:tr h="370840">
                <a:tc>
                  <a:txBody>
                    <a:bodyPr/>
                    <a:lstStyle/>
                    <a:p>
                      <a:r>
                        <a:rPr lang="en-US" dirty="0" smtClean="0"/>
                        <a:t>AI/AN</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2356470030"/>
                  </a:ext>
                </a:extLst>
              </a:tr>
              <a:tr h="370840">
                <a:tc>
                  <a:txBody>
                    <a:bodyPr/>
                    <a:lstStyle/>
                    <a:p>
                      <a:r>
                        <a:rPr lang="en-US" dirty="0" smtClean="0"/>
                        <a:t>BLK</a:t>
                      </a:r>
                      <a:endParaRPr lang="en-US" dirty="0"/>
                    </a:p>
                  </a:txBody>
                  <a:tcPr/>
                </a:tc>
                <a:tc>
                  <a:txBody>
                    <a:bodyPr/>
                    <a:lstStyle/>
                    <a:p>
                      <a:r>
                        <a:rPr lang="en-US" dirty="0" smtClean="0"/>
                        <a:t>5%</a:t>
                      </a:r>
                      <a:endParaRPr lang="en-US" dirty="0"/>
                    </a:p>
                  </a:txBody>
                  <a:tcPr/>
                </a:tc>
                <a:tc>
                  <a:txBody>
                    <a:bodyPr/>
                    <a:lstStyle/>
                    <a:p>
                      <a:r>
                        <a:rPr lang="en-US" dirty="0" smtClean="0"/>
                        <a:t>22%</a:t>
                      </a:r>
                      <a:endParaRPr lang="en-US" dirty="0"/>
                    </a:p>
                  </a:txBody>
                  <a:tcPr/>
                </a:tc>
                <a:tc>
                  <a:txBody>
                    <a:bodyPr/>
                    <a:lstStyle/>
                    <a:p>
                      <a:r>
                        <a:rPr lang="en-US" dirty="0" smtClean="0"/>
                        <a:t>21%</a:t>
                      </a:r>
                      <a:endParaRPr lang="en-US" dirty="0"/>
                    </a:p>
                  </a:txBody>
                  <a:tcPr/>
                </a:tc>
                <a:tc>
                  <a:txBody>
                    <a:bodyPr/>
                    <a:lstStyle/>
                    <a:p>
                      <a:r>
                        <a:rPr lang="en-US" dirty="0" smtClean="0"/>
                        <a:t>25%</a:t>
                      </a:r>
                      <a:endParaRPr lang="en-US" dirty="0"/>
                    </a:p>
                  </a:txBody>
                  <a:tcPr/>
                </a:tc>
                <a:tc>
                  <a:txBody>
                    <a:bodyPr/>
                    <a:lstStyle/>
                    <a:p>
                      <a:r>
                        <a:rPr lang="en-US" dirty="0" smtClean="0"/>
                        <a:t>26%</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3746590127"/>
                  </a:ext>
                </a:extLst>
              </a:tr>
              <a:tr h="370840">
                <a:tc>
                  <a:txBody>
                    <a:bodyPr/>
                    <a:lstStyle/>
                    <a:p>
                      <a:r>
                        <a:rPr lang="en-US" dirty="0" smtClean="0"/>
                        <a:t>NH/PI</a:t>
                      </a:r>
                      <a:endParaRPr lang="en-US" dirty="0"/>
                    </a:p>
                  </a:txBody>
                  <a:tcPr/>
                </a:tc>
                <a:tc>
                  <a:txBody>
                    <a:bodyPr/>
                    <a:lstStyle/>
                    <a:p>
                      <a:r>
                        <a:rPr lang="en-US" dirty="0" smtClean="0"/>
                        <a:t>-</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274317913"/>
                  </a:ext>
                </a:extLst>
              </a:tr>
              <a:tr h="370840">
                <a:tc>
                  <a:txBody>
                    <a:bodyPr/>
                    <a:lstStyle/>
                    <a:p>
                      <a:r>
                        <a:rPr lang="en-US" dirty="0" smtClean="0"/>
                        <a:t>A</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1142575033"/>
                  </a:ext>
                </a:extLst>
              </a:tr>
              <a:tr h="370840">
                <a:tc>
                  <a:txBody>
                    <a:bodyPr/>
                    <a:lstStyle/>
                    <a:p>
                      <a:r>
                        <a:rPr lang="en-US" dirty="0" smtClean="0"/>
                        <a:t>WH</a:t>
                      </a:r>
                      <a:endParaRPr lang="en-US" dirty="0"/>
                    </a:p>
                  </a:txBody>
                  <a:tcPr/>
                </a:tc>
                <a:tc>
                  <a:txBody>
                    <a:bodyPr/>
                    <a:lstStyle/>
                    <a:p>
                      <a:r>
                        <a:rPr lang="en-US" dirty="0" smtClean="0"/>
                        <a:t>83%</a:t>
                      </a:r>
                      <a:endParaRPr lang="en-US" dirty="0"/>
                    </a:p>
                  </a:txBody>
                  <a:tcPr/>
                </a:tc>
                <a:tc>
                  <a:txBody>
                    <a:bodyPr/>
                    <a:lstStyle/>
                    <a:p>
                      <a:r>
                        <a:rPr lang="en-US" dirty="0" smtClean="0"/>
                        <a:t>71%</a:t>
                      </a:r>
                      <a:endParaRPr lang="en-US" dirty="0"/>
                    </a:p>
                  </a:txBody>
                  <a:tcPr/>
                </a:tc>
                <a:tc>
                  <a:txBody>
                    <a:bodyPr/>
                    <a:lstStyle/>
                    <a:p>
                      <a:r>
                        <a:rPr lang="en-US" dirty="0" smtClean="0"/>
                        <a:t>73%</a:t>
                      </a:r>
                      <a:endParaRPr lang="en-US" dirty="0"/>
                    </a:p>
                  </a:txBody>
                  <a:tcPr/>
                </a:tc>
                <a:tc>
                  <a:txBody>
                    <a:bodyPr/>
                    <a:lstStyle/>
                    <a:p>
                      <a:r>
                        <a:rPr lang="en-US" dirty="0" smtClean="0"/>
                        <a:t>65%</a:t>
                      </a:r>
                      <a:endParaRPr lang="en-US" dirty="0"/>
                    </a:p>
                  </a:txBody>
                  <a:tcPr/>
                </a:tc>
                <a:tc>
                  <a:txBody>
                    <a:bodyPr/>
                    <a:lstStyle/>
                    <a:p>
                      <a:r>
                        <a:rPr lang="en-US" dirty="0" smtClean="0"/>
                        <a:t>57%</a:t>
                      </a:r>
                      <a:endParaRPr lang="en-US" dirty="0"/>
                    </a:p>
                  </a:txBody>
                  <a:tcPr/>
                </a:tc>
                <a:tc>
                  <a:txBody>
                    <a:bodyPr/>
                    <a:lstStyle/>
                    <a:p>
                      <a:r>
                        <a:rPr lang="en-US" dirty="0" smtClean="0"/>
                        <a:t>68%</a:t>
                      </a:r>
                      <a:endParaRPr lang="en-US" dirty="0"/>
                    </a:p>
                  </a:txBody>
                  <a:tcPr/>
                </a:tc>
                <a:extLst>
                  <a:ext uri="{0D108BD9-81ED-4DB2-BD59-A6C34878D82A}">
                    <a16:rowId xmlns:a16="http://schemas.microsoft.com/office/drawing/2014/main" val="2066776717"/>
                  </a:ext>
                </a:extLst>
              </a:tr>
              <a:tr h="370840">
                <a:tc>
                  <a:txBody>
                    <a:bodyPr/>
                    <a:lstStyle/>
                    <a:p>
                      <a:r>
                        <a:rPr lang="en-US" dirty="0" smtClean="0"/>
                        <a:t>MUL</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8%</a:t>
                      </a:r>
                      <a:endParaRPr lang="en-US" dirty="0"/>
                    </a:p>
                  </a:txBody>
                  <a:tcPr/>
                </a:tc>
                <a:tc>
                  <a:txBody>
                    <a:bodyPr/>
                    <a:lstStyle/>
                    <a:p>
                      <a:r>
                        <a:rPr lang="en-US" dirty="0" smtClean="0"/>
                        <a:t>11%</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2309053918"/>
                  </a:ext>
                </a:extLst>
              </a:tr>
              <a:tr h="370840">
                <a:tc>
                  <a:txBody>
                    <a:bodyPr/>
                    <a:lstStyle/>
                    <a:p>
                      <a:r>
                        <a:rPr lang="en-US" dirty="0" smtClean="0"/>
                        <a:t>UN</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extLst>
                  <a:ext uri="{0D108BD9-81ED-4DB2-BD59-A6C34878D82A}">
                    <a16:rowId xmlns:a16="http://schemas.microsoft.com/office/drawing/2014/main" val="2253113273"/>
                  </a:ext>
                </a:extLst>
              </a:tr>
            </a:tbl>
          </a:graphicData>
        </a:graphic>
      </p:graphicFrame>
      <p:sp>
        <p:nvSpPr>
          <p:cNvPr id="14" name="TextBox 13"/>
          <p:cNvSpPr txBox="1"/>
          <p:nvPr/>
        </p:nvSpPr>
        <p:spPr>
          <a:xfrm>
            <a:off x="682019" y="5290261"/>
            <a:ext cx="10827038" cy="738664"/>
          </a:xfrm>
          <a:prstGeom prst="rect">
            <a:avLst/>
          </a:prstGeom>
          <a:noFill/>
        </p:spPr>
        <p:txBody>
          <a:bodyPr wrap="square" rtlCol="0">
            <a:spAutoFit/>
          </a:bodyPr>
          <a:lstStyle/>
          <a:p>
            <a:r>
              <a:rPr lang="en-US" sz="1400" dirty="0" smtClean="0">
                <a:solidFill>
                  <a:schemeClr val="bg1"/>
                </a:solidFill>
              </a:rPr>
              <a:t>As you compare the county wide demographics to the system wide demographics, there is a disparity in those who are homeless. </a:t>
            </a:r>
          </a:p>
          <a:p>
            <a:r>
              <a:rPr lang="en-US" sz="1400" dirty="0" smtClean="0">
                <a:solidFill>
                  <a:schemeClr val="bg1"/>
                </a:solidFill>
              </a:rPr>
              <a:t>As we venture through the process (QBNL, BNL) there isn’t much change until we get to the RRH program. </a:t>
            </a:r>
          </a:p>
          <a:p>
            <a:r>
              <a:rPr lang="en-US" sz="1400" dirty="0" smtClean="0">
                <a:solidFill>
                  <a:schemeClr val="bg1"/>
                </a:solidFill>
              </a:rPr>
              <a:t>Note 89 people exited the RRH program, 41 left without a move in (unsuccessful) 46%.</a:t>
            </a:r>
          </a:p>
        </p:txBody>
      </p:sp>
    </p:spTree>
    <p:extLst>
      <p:ext uri="{BB962C8B-B14F-4D97-AF65-F5344CB8AC3E}">
        <p14:creationId xmlns:p14="http://schemas.microsoft.com/office/powerpoint/2010/main" val="168057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fontScale="90000"/>
          </a:bodyPr>
          <a:lstStyle/>
          <a:p>
            <a:r>
              <a:rPr lang="en-US" dirty="0" smtClean="0"/>
              <a:t>YR 2020 COORDINATED ENTRY HOUSING NEED</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971622" y="1416790"/>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cxnSp>
        <p:nvCxnSpPr>
          <p:cNvPr id="6" name="Straight Connector 5" descr="Line">
            <a:extLst>
              <a:ext uri="{FF2B5EF4-FFF2-40B4-BE49-F238E27FC236}">
                <a16:creationId xmlns:a16="http://schemas.microsoft.com/office/drawing/2014/main" id="{5C0E71B8-1D2B-4965-B2E2-9D9AD54201BD}"/>
              </a:ext>
            </a:extLst>
          </p:cNvPr>
          <p:cNvCxnSpPr>
            <a:cxnSpLocks/>
          </p:cNvCxnSpPr>
          <p:nvPr/>
        </p:nvCxnSpPr>
        <p:spPr>
          <a:xfrm>
            <a:off x="6183536" y="1791203"/>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732" y="4526457"/>
            <a:ext cx="11303827" cy="1920240"/>
          </a:xfrm>
          <a:prstGeom prst="rect">
            <a:avLst/>
          </a:prstGeom>
          <a:solidFill>
            <a:srgbClr val="404040"/>
          </a:solidFill>
        </p:spPr>
        <p:txBody>
          <a:bodyPr wrap="square" rtlCol="0">
            <a:spAutoFit/>
          </a:bodyPr>
          <a:lstStyle/>
          <a:p>
            <a:endParaRPr lang="en-US" dirty="0"/>
          </a:p>
        </p:txBody>
      </p:sp>
      <p:sp>
        <p:nvSpPr>
          <p:cNvPr id="4" name="Rounded Rectangle 3"/>
          <p:cNvSpPr/>
          <p:nvPr/>
        </p:nvSpPr>
        <p:spPr>
          <a:xfrm>
            <a:off x="852234" y="3799782"/>
            <a:ext cx="4133597" cy="81831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146 people were enrolled into the RRH program. That’s 54% of the 272 RRH candidates.</a:t>
            </a:r>
            <a:endParaRPr lang="en-US" sz="1400" dirty="0"/>
          </a:p>
        </p:txBody>
      </p:sp>
      <p:graphicFrame>
        <p:nvGraphicFramePr>
          <p:cNvPr id="41"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6150351" y="1511717"/>
          <a:ext cx="1316880" cy="1161343"/>
        </p:xfrm>
        <a:graphic>
          <a:graphicData uri="http://schemas.openxmlformats.org/drawingml/2006/chart">
            <c:chart xmlns:c="http://schemas.openxmlformats.org/drawingml/2006/chart" xmlns:r="http://schemas.openxmlformats.org/officeDocument/2006/relationships" r:id="rId3"/>
          </a:graphicData>
        </a:graphic>
      </p:graphicFrame>
      <p:sp>
        <p:nvSpPr>
          <p:cNvPr id="42" name="object 20">
            <a:extLst>
              <a:ext uri="{FF2B5EF4-FFF2-40B4-BE49-F238E27FC236}">
                <a16:creationId xmlns:a16="http://schemas.microsoft.com/office/drawing/2014/main" id="{2306528A-EF2E-492E-846A-8645AF605E9C}"/>
              </a:ext>
            </a:extLst>
          </p:cNvPr>
          <p:cNvSpPr txBox="1"/>
          <p:nvPr/>
        </p:nvSpPr>
        <p:spPr>
          <a:xfrm>
            <a:off x="6371367" y="1919983"/>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71%</a:t>
            </a:r>
            <a:endParaRPr lang="en-US" dirty="0">
              <a:solidFill>
                <a:schemeClr val="accent1"/>
              </a:solidFill>
              <a:latin typeface="+mj-lt"/>
              <a:cs typeface="Arial"/>
            </a:endParaRPr>
          </a:p>
        </p:txBody>
      </p:sp>
      <p:sp>
        <p:nvSpPr>
          <p:cNvPr id="43" name="object 20">
            <a:extLst>
              <a:ext uri="{FF2B5EF4-FFF2-40B4-BE49-F238E27FC236}">
                <a16:creationId xmlns:a16="http://schemas.microsoft.com/office/drawing/2014/main" id="{B36D2764-7743-4684-BE95-4AE88B7DB06A}"/>
              </a:ext>
            </a:extLst>
          </p:cNvPr>
          <p:cNvSpPr txBox="1"/>
          <p:nvPr/>
        </p:nvSpPr>
        <p:spPr>
          <a:xfrm>
            <a:off x="7404378" y="1798898"/>
            <a:ext cx="1896376"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Requesting housing are literally homeless</a:t>
            </a:r>
            <a:endParaRPr lang="en-US" sz="1400" dirty="0">
              <a:solidFill>
                <a:schemeClr val="bg2">
                  <a:lumMod val="20000"/>
                  <a:lumOff val="80000"/>
                </a:schemeClr>
              </a:solidFill>
              <a:cs typeface="Arial"/>
            </a:endParaRPr>
          </a:p>
        </p:txBody>
      </p:sp>
      <p:cxnSp>
        <p:nvCxnSpPr>
          <p:cNvPr id="44" name="Straight Connector 43" descr="Line">
            <a:extLst>
              <a:ext uri="{FF2B5EF4-FFF2-40B4-BE49-F238E27FC236}">
                <a16:creationId xmlns:a16="http://schemas.microsoft.com/office/drawing/2014/main" id="{5C0E71B8-1D2B-4965-B2E2-9D9AD54201BD}"/>
              </a:ext>
            </a:extLst>
          </p:cNvPr>
          <p:cNvCxnSpPr>
            <a:cxnSpLocks/>
          </p:cNvCxnSpPr>
          <p:nvPr/>
        </p:nvCxnSpPr>
        <p:spPr>
          <a:xfrm>
            <a:off x="2043749" y="4597247"/>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75622" y="4632160"/>
            <a:ext cx="6151017" cy="523220"/>
          </a:xfrm>
          <a:prstGeom prst="rect">
            <a:avLst/>
          </a:prstGeom>
          <a:noFill/>
        </p:spPr>
        <p:txBody>
          <a:bodyPr wrap="square" rtlCol="0">
            <a:spAutoFit/>
          </a:bodyPr>
          <a:lstStyle/>
          <a:p>
            <a:r>
              <a:rPr lang="en-US" sz="1400" dirty="0" smtClean="0">
                <a:solidFill>
                  <a:schemeClr val="bg1"/>
                </a:solidFill>
              </a:rPr>
              <a:t>Successful housing placement occurs most within families &amp; children.</a:t>
            </a:r>
          </a:p>
          <a:p>
            <a:r>
              <a:rPr lang="en-US" sz="1400" dirty="0" smtClean="0">
                <a:solidFill>
                  <a:schemeClr val="bg1"/>
                </a:solidFill>
              </a:rPr>
              <a:t>These numbers represent those regardless of exit. </a:t>
            </a:r>
          </a:p>
        </p:txBody>
      </p:sp>
      <p:graphicFrame>
        <p:nvGraphicFramePr>
          <p:cNvPr id="24"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7191293" y="2307614"/>
          <a:ext cx="1316880" cy="1161343"/>
        </p:xfrm>
        <a:graphic>
          <a:graphicData uri="http://schemas.openxmlformats.org/drawingml/2006/chart">
            <c:chart xmlns:c="http://schemas.openxmlformats.org/drawingml/2006/chart" xmlns:r="http://schemas.openxmlformats.org/officeDocument/2006/relationships" r:id="rId4"/>
          </a:graphicData>
        </a:graphic>
      </p:graphicFrame>
      <p:sp>
        <p:nvSpPr>
          <p:cNvPr id="25" name="object 20">
            <a:extLst>
              <a:ext uri="{FF2B5EF4-FFF2-40B4-BE49-F238E27FC236}">
                <a16:creationId xmlns:a16="http://schemas.microsoft.com/office/drawing/2014/main" id="{2306528A-EF2E-492E-846A-8645AF605E9C}"/>
              </a:ext>
            </a:extLst>
          </p:cNvPr>
          <p:cNvSpPr txBox="1"/>
          <p:nvPr/>
        </p:nvSpPr>
        <p:spPr>
          <a:xfrm>
            <a:off x="7404378" y="2748683"/>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55%</a:t>
            </a:r>
            <a:endParaRPr lang="en-US" dirty="0">
              <a:solidFill>
                <a:schemeClr val="accent1"/>
              </a:solidFill>
              <a:latin typeface="+mj-lt"/>
              <a:cs typeface="Arial"/>
            </a:endParaRPr>
          </a:p>
        </p:txBody>
      </p:sp>
      <p:sp>
        <p:nvSpPr>
          <p:cNvPr id="26" name="object 20">
            <a:extLst>
              <a:ext uri="{FF2B5EF4-FFF2-40B4-BE49-F238E27FC236}">
                <a16:creationId xmlns:a16="http://schemas.microsoft.com/office/drawing/2014/main" id="{B36D2764-7743-4684-BE95-4AE88B7DB06A}"/>
              </a:ext>
            </a:extLst>
          </p:cNvPr>
          <p:cNvSpPr txBox="1"/>
          <p:nvPr/>
        </p:nvSpPr>
        <p:spPr>
          <a:xfrm>
            <a:off x="8482842" y="2751880"/>
            <a:ext cx="1619101"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Of the 71% are living unsheltered</a:t>
            </a:r>
            <a:endParaRPr lang="en-US" sz="1400" dirty="0">
              <a:solidFill>
                <a:schemeClr val="bg2">
                  <a:lumMod val="20000"/>
                  <a:lumOff val="80000"/>
                </a:schemeClr>
              </a:solidFill>
              <a:cs typeface="Arial"/>
            </a:endParaRPr>
          </a:p>
        </p:txBody>
      </p:sp>
      <p:sp>
        <p:nvSpPr>
          <p:cNvPr id="30" name="TextBox 29"/>
          <p:cNvSpPr txBox="1"/>
          <p:nvPr/>
        </p:nvSpPr>
        <p:spPr>
          <a:xfrm>
            <a:off x="138899" y="1629294"/>
            <a:ext cx="5947954" cy="1815882"/>
          </a:xfrm>
          <a:prstGeom prst="rect">
            <a:avLst/>
          </a:prstGeom>
          <a:noFill/>
        </p:spPr>
        <p:txBody>
          <a:bodyPr wrap="square" rtlCol="0">
            <a:spAutoFit/>
          </a:bodyPr>
          <a:lstStyle/>
          <a:p>
            <a:r>
              <a:rPr lang="en-US" sz="1400" dirty="0" smtClean="0">
                <a:solidFill>
                  <a:schemeClr val="bg1"/>
                </a:solidFill>
              </a:rPr>
              <a:t>The coordinated housing process is a way to obtain resources for those seeking housing crisis assistance. The CoC assessed 422 people for housing crisis assistance. </a:t>
            </a:r>
          </a:p>
          <a:p>
            <a:endParaRPr lang="en-US" sz="1400" dirty="0">
              <a:solidFill>
                <a:schemeClr val="bg1"/>
              </a:solidFill>
            </a:endParaRPr>
          </a:p>
          <a:p>
            <a:pPr marL="285750" indent="-285750">
              <a:buFont typeface="Arial" panose="020B0604020202020204" pitchFamily="34" charset="0"/>
              <a:buChar char="•"/>
            </a:pPr>
            <a:r>
              <a:rPr lang="en-US" sz="1400" dirty="0" smtClean="0">
                <a:solidFill>
                  <a:schemeClr val="bg1"/>
                </a:solidFill>
              </a:rPr>
              <a:t>Of those assessed, 71% were considered to be literally homeless. </a:t>
            </a:r>
          </a:p>
          <a:p>
            <a:pPr marL="285750" indent="-285750">
              <a:buFont typeface="Arial" panose="020B0604020202020204" pitchFamily="34" charset="0"/>
              <a:buChar char="•"/>
            </a:pPr>
            <a:r>
              <a:rPr lang="en-US" sz="1400" dirty="0" smtClean="0">
                <a:solidFill>
                  <a:schemeClr val="bg1"/>
                </a:solidFill>
              </a:rPr>
              <a:t>Over half of the 71% are living unsheltered.</a:t>
            </a:r>
          </a:p>
          <a:p>
            <a:pPr marL="285750" indent="-285750">
              <a:buFont typeface="Arial" panose="020B0604020202020204" pitchFamily="34" charset="0"/>
              <a:buChar char="•"/>
            </a:pPr>
            <a:r>
              <a:rPr lang="en-US" sz="1400" dirty="0" smtClean="0">
                <a:solidFill>
                  <a:schemeClr val="bg1"/>
                </a:solidFill>
              </a:rPr>
              <a:t>272 people are potential candidates for the RRH program.</a:t>
            </a:r>
          </a:p>
          <a:p>
            <a:pPr marL="285750" indent="-285750">
              <a:buFont typeface="Arial" panose="020B0604020202020204" pitchFamily="34" charset="0"/>
              <a:buChar char="•"/>
            </a:pPr>
            <a:r>
              <a:rPr lang="en-US" sz="1400" i="1" dirty="0" smtClean="0">
                <a:solidFill>
                  <a:schemeClr val="bg1"/>
                </a:solidFill>
              </a:rPr>
              <a:t>96% of the RRH candidates are individuals</a:t>
            </a:r>
            <a:r>
              <a:rPr lang="en-US" sz="1400" dirty="0">
                <a:solidFill>
                  <a:schemeClr val="bg1"/>
                </a:solidFill>
              </a:rPr>
              <a:t>.</a:t>
            </a:r>
            <a:endParaRPr lang="en-US" sz="1400" dirty="0" smtClean="0">
              <a:solidFill>
                <a:schemeClr val="bg1"/>
              </a:solidFill>
            </a:endParaRPr>
          </a:p>
        </p:txBody>
      </p:sp>
      <p:graphicFrame>
        <p:nvGraphicFramePr>
          <p:cNvPr id="13" name="Content Placeholder 11" descr="Chart">
            <a:extLst>
              <a:ext uri="{FF2B5EF4-FFF2-40B4-BE49-F238E27FC236}">
                <a16:creationId xmlns:a16="http://schemas.microsoft.com/office/drawing/2014/main" id="{4965B496-2DD8-4644-BD32-C792562A4A9B}"/>
              </a:ext>
            </a:extLst>
          </p:cNvPr>
          <p:cNvGraphicFramePr>
            <a:graphicFrameLocks/>
          </p:cNvGraphicFramePr>
          <p:nvPr>
            <p:extLst/>
          </p:nvPr>
        </p:nvGraphicFramePr>
        <p:xfrm>
          <a:off x="4629023" y="5169444"/>
          <a:ext cx="1481012" cy="1161017"/>
        </p:xfrm>
        <a:graphic>
          <a:graphicData uri="http://schemas.openxmlformats.org/drawingml/2006/chart">
            <c:chart xmlns:c="http://schemas.openxmlformats.org/drawingml/2006/chart" xmlns:r="http://schemas.openxmlformats.org/officeDocument/2006/relationships" r:id="rId5"/>
          </a:graphicData>
        </a:graphic>
      </p:graphicFrame>
      <p:sp>
        <p:nvSpPr>
          <p:cNvPr id="22" name="object 22">
            <a:extLst>
              <a:ext uri="{FF2B5EF4-FFF2-40B4-BE49-F238E27FC236}">
                <a16:creationId xmlns:a16="http://schemas.microsoft.com/office/drawing/2014/main" id="{891776FB-6173-49D8-9F32-944FBC4EABB1}"/>
              </a:ext>
            </a:extLst>
          </p:cNvPr>
          <p:cNvSpPr txBox="1"/>
          <p:nvPr/>
        </p:nvSpPr>
        <p:spPr>
          <a:xfrm>
            <a:off x="4985831" y="5601772"/>
            <a:ext cx="703609"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67%</a:t>
            </a:r>
            <a:endParaRPr lang="en-US" dirty="0">
              <a:solidFill>
                <a:schemeClr val="accent1"/>
              </a:solidFill>
              <a:latin typeface="+mj-lt"/>
              <a:cs typeface="Arial"/>
            </a:endParaRPr>
          </a:p>
        </p:txBody>
      </p:sp>
      <p:sp>
        <p:nvSpPr>
          <p:cNvPr id="17" name="object 22">
            <a:extLst>
              <a:ext uri="{FF2B5EF4-FFF2-40B4-BE49-F238E27FC236}">
                <a16:creationId xmlns:a16="http://schemas.microsoft.com/office/drawing/2014/main" id="{D0254F3B-D1FC-4502-9765-D274E419877A}"/>
              </a:ext>
            </a:extLst>
          </p:cNvPr>
          <p:cNvSpPr txBox="1"/>
          <p:nvPr/>
        </p:nvSpPr>
        <p:spPr>
          <a:xfrm>
            <a:off x="5918029" y="5908083"/>
            <a:ext cx="1001544"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Families </a:t>
            </a:r>
            <a:endParaRPr lang="en-US" sz="1400" dirty="0">
              <a:solidFill>
                <a:schemeClr val="bg2">
                  <a:lumMod val="20000"/>
                  <a:lumOff val="80000"/>
                </a:schemeClr>
              </a:solidFill>
              <a:cs typeface="Arial"/>
            </a:endParaRPr>
          </a:p>
        </p:txBody>
      </p:sp>
      <p:graphicFrame>
        <p:nvGraphicFramePr>
          <p:cNvPr id="12" name="Content Placeholder 11" descr="Chart">
            <a:extLst>
              <a:ext uri="{FF2B5EF4-FFF2-40B4-BE49-F238E27FC236}">
                <a16:creationId xmlns:a16="http://schemas.microsoft.com/office/drawing/2014/main" id="{B880674A-C407-4235-A8D0-4F3C148E035B}"/>
              </a:ext>
            </a:extLst>
          </p:cNvPr>
          <p:cNvGraphicFramePr>
            <a:graphicFrameLocks/>
          </p:cNvGraphicFramePr>
          <p:nvPr>
            <p:extLst/>
          </p:nvPr>
        </p:nvGraphicFramePr>
        <p:xfrm>
          <a:off x="2040533" y="5117662"/>
          <a:ext cx="1481012" cy="1161017"/>
        </p:xfrm>
        <a:graphic>
          <a:graphicData uri="http://schemas.openxmlformats.org/drawingml/2006/chart">
            <c:chart xmlns:c="http://schemas.openxmlformats.org/drawingml/2006/chart" xmlns:r="http://schemas.openxmlformats.org/officeDocument/2006/relationships" r:id="rId6"/>
          </a:graphicData>
        </a:graphic>
      </p:graphicFrame>
      <p:sp>
        <p:nvSpPr>
          <p:cNvPr id="21" name="object 21">
            <a:extLst>
              <a:ext uri="{FF2B5EF4-FFF2-40B4-BE49-F238E27FC236}">
                <a16:creationId xmlns:a16="http://schemas.microsoft.com/office/drawing/2014/main" id="{2E9BBF33-FFEE-40F5-A249-CEA0DCAE3BE2}"/>
              </a:ext>
            </a:extLst>
          </p:cNvPr>
          <p:cNvSpPr txBox="1"/>
          <p:nvPr/>
        </p:nvSpPr>
        <p:spPr>
          <a:xfrm>
            <a:off x="2279009" y="5520936"/>
            <a:ext cx="1007276"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smtClean="0">
                <a:solidFill>
                  <a:schemeClr val="accent1"/>
                </a:solidFill>
                <a:latin typeface="+mj-lt"/>
                <a:cs typeface="Arial"/>
              </a:rPr>
              <a:t>33%</a:t>
            </a:r>
            <a:endParaRPr lang="en-US" dirty="0">
              <a:solidFill>
                <a:schemeClr val="accent1"/>
              </a:solidFill>
              <a:latin typeface="+mj-lt"/>
              <a:cs typeface="Arial"/>
            </a:endParaRPr>
          </a:p>
        </p:txBody>
      </p:sp>
      <p:sp>
        <p:nvSpPr>
          <p:cNvPr id="16" name="object 21">
            <a:extLst>
              <a:ext uri="{FF2B5EF4-FFF2-40B4-BE49-F238E27FC236}">
                <a16:creationId xmlns:a16="http://schemas.microsoft.com/office/drawing/2014/main" id="{FDFE3336-0975-4022-813D-426DF2A2CDE3}"/>
              </a:ext>
            </a:extLst>
          </p:cNvPr>
          <p:cNvSpPr txBox="1"/>
          <p:nvPr/>
        </p:nvSpPr>
        <p:spPr>
          <a:xfrm>
            <a:off x="3332756" y="5908083"/>
            <a:ext cx="1007272"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Individuals</a:t>
            </a:r>
            <a:endParaRPr lang="en-US" sz="1400" dirty="0">
              <a:solidFill>
                <a:schemeClr val="bg2">
                  <a:lumMod val="20000"/>
                  <a:lumOff val="80000"/>
                </a:schemeClr>
              </a:solidFill>
              <a:cs typeface="Arial"/>
            </a:endParaRPr>
          </a:p>
        </p:txBody>
      </p:sp>
      <p:sp>
        <p:nvSpPr>
          <p:cNvPr id="28" name="object 20">
            <a:extLst>
              <a:ext uri="{FF2B5EF4-FFF2-40B4-BE49-F238E27FC236}">
                <a16:creationId xmlns:a16="http://schemas.microsoft.com/office/drawing/2014/main" id="{B36D2764-7743-4684-BE95-4AE88B7DB06A}"/>
              </a:ext>
            </a:extLst>
          </p:cNvPr>
          <p:cNvSpPr txBox="1"/>
          <p:nvPr/>
        </p:nvSpPr>
        <p:spPr>
          <a:xfrm>
            <a:off x="138899" y="4653932"/>
            <a:ext cx="1694307"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Permanently Housed through RRH</a:t>
            </a:r>
            <a:endParaRPr lang="en-US" sz="1400" dirty="0">
              <a:solidFill>
                <a:schemeClr val="bg2">
                  <a:lumMod val="20000"/>
                  <a:lumOff val="80000"/>
                </a:schemeClr>
              </a:solidFill>
              <a:cs typeface="Arial"/>
            </a:endParaRPr>
          </a:p>
        </p:txBody>
      </p:sp>
      <p:graphicFrame>
        <p:nvGraphicFramePr>
          <p:cNvPr id="27"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196470" y="5077225"/>
          <a:ext cx="1316880" cy="1161343"/>
        </p:xfrm>
        <a:graphic>
          <a:graphicData uri="http://schemas.openxmlformats.org/drawingml/2006/chart">
            <c:chart xmlns:c="http://schemas.openxmlformats.org/drawingml/2006/chart" xmlns:r="http://schemas.openxmlformats.org/officeDocument/2006/relationships" r:id="rId7"/>
          </a:graphicData>
        </a:graphic>
      </p:graphicFrame>
      <p:sp>
        <p:nvSpPr>
          <p:cNvPr id="20" name="object 20">
            <a:extLst>
              <a:ext uri="{FF2B5EF4-FFF2-40B4-BE49-F238E27FC236}">
                <a16:creationId xmlns:a16="http://schemas.microsoft.com/office/drawing/2014/main" id="{2306528A-EF2E-492E-846A-8645AF605E9C}"/>
              </a:ext>
            </a:extLst>
          </p:cNvPr>
          <p:cNvSpPr txBox="1"/>
          <p:nvPr/>
        </p:nvSpPr>
        <p:spPr>
          <a:xfrm>
            <a:off x="421340" y="5508873"/>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52%</a:t>
            </a:r>
            <a:endParaRPr lang="en-US" dirty="0">
              <a:solidFill>
                <a:schemeClr val="accent1"/>
              </a:solidFill>
              <a:latin typeface="+mj-lt"/>
              <a:cs typeface="Arial"/>
            </a:endParaRPr>
          </a:p>
        </p:txBody>
      </p:sp>
      <p:sp>
        <p:nvSpPr>
          <p:cNvPr id="34" name="TextBox 33"/>
          <p:cNvSpPr txBox="1"/>
          <p:nvPr/>
        </p:nvSpPr>
        <p:spPr>
          <a:xfrm>
            <a:off x="7404378" y="5192449"/>
            <a:ext cx="3704200" cy="523220"/>
          </a:xfrm>
          <a:prstGeom prst="rect">
            <a:avLst/>
          </a:prstGeom>
          <a:noFill/>
        </p:spPr>
        <p:txBody>
          <a:bodyPr wrap="square" rtlCol="0">
            <a:spAutoFit/>
          </a:bodyPr>
          <a:lstStyle/>
          <a:p>
            <a:r>
              <a:rPr lang="en-US" sz="1400" dirty="0" smtClean="0">
                <a:solidFill>
                  <a:schemeClr val="bg1"/>
                </a:solidFill>
              </a:rPr>
              <a:t>Total who exited the program: 89 people</a:t>
            </a:r>
          </a:p>
          <a:p>
            <a:r>
              <a:rPr lang="en-US" sz="1400" dirty="0" smtClean="0">
                <a:solidFill>
                  <a:schemeClr val="bg1"/>
                </a:solidFill>
              </a:rPr>
              <a:t>Total actively enrolled in program: 57 people </a:t>
            </a:r>
            <a:endParaRPr lang="en-US" sz="1400" dirty="0">
              <a:solidFill>
                <a:schemeClr val="bg1"/>
              </a:solidFill>
            </a:endParaRPr>
          </a:p>
        </p:txBody>
      </p:sp>
    </p:spTree>
    <p:extLst>
      <p:ext uri="{BB962C8B-B14F-4D97-AF65-F5344CB8AC3E}">
        <p14:creationId xmlns:p14="http://schemas.microsoft.com/office/powerpoint/2010/main" val="3942862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3574" y="4676802"/>
            <a:ext cx="11303827" cy="1920240"/>
          </a:xfrm>
          <a:prstGeom prst="rect">
            <a:avLst/>
          </a:prstGeom>
          <a:solidFill>
            <a:srgbClr val="404040"/>
          </a:solidFill>
        </p:spPr>
        <p:txBody>
          <a:bodyPr wrap="square" rtlCol="0">
            <a:spAutoFit/>
          </a:bodyPr>
          <a:lstStyle/>
          <a:p>
            <a:endParaRPr lang="en-US" dirty="0"/>
          </a:p>
        </p:txBody>
      </p:sp>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a:bodyPr>
          <a:lstStyle/>
          <a:p>
            <a:r>
              <a:rPr lang="en-US" dirty="0" smtClean="0"/>
              <a:t>CE and RRH TAKE AWAY  </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950788" y="1434207"/>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cxnSp>
        <p:nvCxnSpPr>
          <p:cNvPr id="6" name="Straight Connector 5" descr="Line">
            <a:extLst>
              <a:ext uri="{FF2B5EF4-FFF2-40B4-BE49-F238E27FC236}">
                <a16:creationId xmlns:a16="http://schemas.microsoft.com/office/drawing/2014/main" id="{5C0E71B8-1D2B-4965-B2E2-9D9AD54201BD}"/>
              </a:ext>
            </a:extLst>
          </p:cNvPr>
          <p:cNvCxnSpPr>
            <a:cxnSpLocks/>
          </p:cNvCxnSpPr>
          <p:nvPr/>
        </p:nvCxnSpPr>
        <p:spPr>
          <a:xfrm>
            <a:off x="10711994" y="1747660"/>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3575" y="3340102"/>
            <a:ext cx="11303827" cy="1920240"/>
          </a:xfrm>
          <a:prstGeom prst="rect">
            <a:avLst/>
          </a:prstGeom>
          <a:solidFill>
            <a:srgbClr val="404040"/>
          </a:solidFill>
        </p:spPr>
        <p:txBody>
          <a:bodyPr wrap="square" rtlCol="0">
            <a:spAutoFit/>
          </a:bodyPr>
          <a:lstStyle/>
          <a:p>
            <a:endParaRPr lang="en-US" dirty="0"/>
          </a:p>
        </p:txBody>
      </p:sp>
      <p:cxnSp>
        <p:nvCxnSpPr>
          <p:cNvPr id="44" name="Straight Connector 43" descr="Line">
            <a:extLst>
              <a:ext uri="{FF2B5EF4-FFF2-40B4-BE49-F238E27FC236}">
                <a16:creationId xmlns:a16="http://schemas.microsoft.com/office/drawing/2014/main" id="{5C0E71B8-1D2B-4965-B2E2-9D9AD54201BD}"/>
              </a:ext>
            </a:extLst>
          </p:cNvPr>
          <p:cNvCxnSpPr>
            <a:cxnSpLocks/>
          </p:cNvCxnSpPr>
          <p:nvPr/>
        </p:nvCxnSpPr>
        <p:spPr>
          <a:xfrm>
            <a:off x="10286823" y="2463647"/>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492" y="1617262"/>
            <a:ext cx="9188519" cy="557075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In 2020, 422 people were assessed for housing assistance, of those assessed:</a:t>
            </a:r>
            <a:endParaRPr lang="en-US" sz="1050" i="1" dirty="0" smtClean="0">
              <a:solidFill>
                <a:schemeClr val="bg1"/>
              </a:solidFill>
            </a:endParaRPr>
          </a:p>
          <a:p>
            <a:pPr marL="742950" lvl="1" indent="-285750">
              <a:buFont typeface="Arial" panose="020B0604020202020204" pitchFamily="34" charset="0"/>
              <a:buChar char="•"/>
            </a:pPr>
            <a:r>
              <a:rPr lang="en-US" dirty="0">
                <a:solidFill>
                  <a:schemeClr val="bg1"/>
                </a:solidFill>
              </a:rPr>
              <a:t>13% potential candidates for </a:t>
            </a:r>
            <a:r>
              <a:rPr lang="en-US" dirty="0" smtClean="0">
                <a:solidFill>
                  <a:schemeClr val="bg1"/>
                </a:solidFill>
              </a:rPr>
              <a:t>PSH </a:t>
            </a:r>
            <a:r>
              <a:rPr lang="en-US" sz="1100" i="1" dirty="0" smtClean="0">
                <a:solidFill>
                  <a:schemeClr val="bg1"/>
                </a:solidFill>
              </a:rPr>
              <a:t>* chronically homeless and has a disabling condition</a:t>
            </a:r>
            <a:endParaRPr lang="en-US" sz="1100" i="1" dirty="0">
              <a:solidFill>
                <a:schemeClr val="bg1"/>
              </a:solidFill>
            </a:endParaRPr>
          </a:p>
          <a:p>
            <a:pPr marL="742950" lvl="1" indent="-285750">
              <a:buFont typeface="Arial" panose="020B0604020202020204" pitchFamily="34" charset="0"/>
              <a:buChar char="•"/>
            </a:pPr>
            <a:r>
              <a:rPr lang="en-US" dirty="0">
                <a:solidFill>
                  <a:schemeClr val="bg1"/>
                </a:solidFill>
              </a:rPr>
              <a:t>42% of adults score vulnerable enough for PSH type services (intensive case management needed in order to reach self-sufficiency) </a:t>
            </a:r>
            <a:r>
              <a:rPr lang="en-US" sz="1050" i="1" dirty="0">
                <a:solidFill>
                  <a:schemeClr val="bg1"/>
                </a:solidFill>
              </a:rPr>
              <a:t>* does not mean eligible for </a:t>
            </a:r>
            <a:r>
              <a:rPr lang="en-US" sz="1050" i="1" dirty="0" smtClean="0">
                <a:solidFill>
                  <a:schemeClr val="bg1"/>
                </a:solidFill>
              </a:rPr>
              <a:t>PSH</a:t>
            </a:r>
          </a:p>
          <a:p>
            <a:pPr marL="742950" lvl="1" indent="-285750">
              <a:buFont typeface="Arial" panose="020B0604020202020204" pitchFamily="34" charset="0"/>
              <a:buChar char="•"/>
            </a:pPr>
            <a:r>
              <a:rPr lang="en-US" dirty="0" smtClean="0">
                <a:solidFill>
                  <a:schemeClr val="bg1"/>
                </a:solidFill>
              </a:rPr>
              <a:t>33% of adults express a history of DV, where 15% express they are actively fleeing</a:t>
            </a:r>
          </a:p>
          <a:p>
            <a:pPr marL="742950" lvl="1" indent="-285750">
              <a:buFont typeface="Arial" panose="020B0604020202020204" pitchFamily="34" charset="0"/>
              <a:buChar char="•"/>
            </a:pPr>
            <a:r>
              <a:rPr lang="en-US" dirty="0" smtClean="0">
                <a:solidFill>
                  <a:schemeClr val="bg1"/>
                </a:solidFill>
              </a:rPr>
              <a:t>8% of adults are considered to be youth seeking housing </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In 2020, 146 people were enrolled in a Rapid Re-Housing Program, of those enrolled:</a:t>
            </a:r>
          </a:p>
          <a:p>
            <a:pPr marL="742950" lvl="1" indent="-285750">
              <a:buFont typeface="Arial" panose="020B0604020202020204" pitchFamily="34" charset="0"/>
              <a:buChar char="•"/>
            </a:pPr>
            <a:r>
              <a:rPr lang="en-US" dirty="0" smtClean="0">
                <a:solidFill>
                  <a:schemeClr val="bg1"/>
                </a:solidFill>
              </a:rPr>
              <a:t>Singles are the majority of those seeking help through CE, yet families with children are primarily served in </a:t>
            </a:r>
            <a:r>
              <a:rPr lang="en-US" dirty="0">
                <a:solidFill>
                  <a:schemeClr val="bg1"/>
                </a:solidFill>
              </a:rPr>
              <a:t>RRH. </a:t>
            </a:r>
            <a:endParaRPr lang="en-US" dirty="0" smtClean="0">
              <a:solidFill>
                <a:schemeClr val="bg1"/>
              </a:solidFill>
            </a:endParaRPr>
          </a:p>
          <a:p>
            <a:pPr marL="1200150" lvl="2" indent="-285750">
              <a:buFont typeface="Arial" panose="020B0604020202020204" pitchFamily="34" charset="0"/>
              <a:buChar char="•"/>
            </a:pPr>
            <a:r>
              <a:rPr lang="en-US" dirty="0" smtClean="0">
                <a:solidFill>
                  <a:schemeClr val="bg1"/>
                </a:solidFill>
              </a:rPr>
              <a:t>Why </a:t>
            </a:r>
            <a:r>
              <a:rPr lang="en-US" dirty="0">
                <a:solidFill>
                  <a:schemeClr val="bg1"/>
                </a:solidFill>
              </a:rPr>
              <a:t>is there a greater success for housing families with children? </a:t>
            </a:r>
            <a:endParaRPr lang="en-US" dirty="0" smtClean="0">
              <a:solidFill>
                <a:schemeClr val="bg1"/>
              </a:solidFill>
            </a:endParaRPr>
          </a:p>
          <a:p>
            <a:pPr marL="1200150" lvl="2" indent="-285750">
              <a:buFont typeface="Arial" panose="020B0604020202020204" pitchFamily="34" charset="0"/>
              <a:buChar char="•"/>
            </a:pPr>
            <a:r>
              <a:rPr lang="en-US" dirty="0" smtClean="0">
                <a:solidFill>
                  <a:schemeClr val="bg1"/>
                </a:solidFill>
              </a:rPr>
              <a:t>Is this a housing issue as in size or a need for programs to support the level of need for the individuals? </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46% of those eligible for RRH, don’t make it through for assistance. </a:t>
            </a:r>
          </a:p>
          <a:p>
            <a:pPr marL="1200150" lvl="2" indent="-285750">
              <a:buFont typeface="Arial" panose="020B0604020202020204" pitchFamily="34" charset="0"/>
              <a:buChar char="•"/>
            </a:pPr>
            <a:r>
              <a:rPr lang="en-US" dirty="0" smtClean="0">
                <a:solidFill>
                  <a:schemeClr val="bg1"/>
                </a:solidFill>
              </a:rPr>
              <a:t>This could be due to the high need of a vulnerable population where RRH is intended to serve a more moderate population. </a:t>
            </a:r>
            <a:endParaRPr lang="en-US" dirty="0">
              <a:solidFill>
                <a:schemeClr val="bg1"/>
              </a:solidFill>
            </a:endParaRPr>
          </a:p>
          <a:p>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a:p>
            <a:endParaRPr lang="en-US" sz="1400" dirty="0" smtClean="0">
              <a:solidFill>
                <a:schemeClr val="bg1"/>
              </a:solidFill>
            </a:endParaRPr>
          </a:p>
        </p:txBody>
      </p:sp>
    </p:spTree>
    <p:extLst>
      <p:ext uri="{BB962C8B-B14F-4D97-AF65-F5344CB8AC3E}">
        <p14:creationId xmlns:p14="http://schemas.microsoft.com/office/powerpoint/2010/main" val="136641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a:bodyPr>
          <a:lstStyle/>
          <a:p>
            <a:r>
              <a:rPr lang="en-US" dirty="0" smtClean="0"/>
              <a:t>Project Opportunity by Funding Stream </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958190" y="1433771"/>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44389732"/>
              </p:ext>
            </p:extLst>
          </p:nvPr>
        </p:nvGraphicFramePr>
        <p:xfrm>
          <a:off x="390144" y="1673450"/>
          <a:ext cx="10356288" cy="4622218"/>
        </p:xfrm>
        <a:graphic>
          <a:graphicData uri="http://schemas.openxmlformats.org/drawingml/2006/table">
            <a:tbl>
              <a:tblPr firstRow="1" bandRow="1">
                <a:tableStyleId>{21E4AEA4-8DFA-4A89-87EB-49C32662AFE0}</a:tableStyleId>
              </a:tblPr>
              <a:tblGrid>
                <a:gridCol w="2316063">
                  <a:extLst>
                    <a:ext uri="{9D8B030D-6E8A-4147-A177-3AD203B41FA5}">
                      <a16:colId xmlns:a16="http://schemas.microsoft.com/office/drawing/2014/main" val="4119952514"/>
                    </a:ext>
                  </a:extLst>
                </a:gridCol>
                <a:gridCol w="1620045">
                  <a:extLst>
                    <a:ext uri="{9D8B030D-6E8A-4147-A177-3AD203B41FA5}">
                      <a16:colId xmlns:a16="http://schemas.microsoft.com/office/drawing/2014/main" val="1004003196"/>
                    </a:ext>
                  </a:extLst>
                </a:gridCol>
                <a:gridCol w="1620045">
                  <a:extLst>
                    <a:ext uri="{9D8B030D-6E8A-4147-A177-3AD203B41FA5}">
                      <a16:colId xmlns:a16="http://schemas.microsoft.com/office/drawing/2014/main" val="3467620282"/>
                    </a:ext>
                  </a:extLst>
                </a:gridCol>
                <a:gridCol w="1600045">
                  <a:extLst>
                    <a:ext uri="{9D8B030D-6E8A-4147-A177-3AD203B41FA5}">
                      <a16:colId xmlns:a16="http://schemas.microsoft.com/office/drawing/2014/main" val="34735017"/>
                    </a:ext>
                  </a:extLst>
                </a:gridCol>
                <a:gridCol w="1600045">
                  <a:extLst>
                    <a:ext uri="{9D8B030D-6E8A-4147-A177-3AD203B41FA5}">
                      <a16:colId xmlns:a16="http://schemas.microsoft.com/office/drawing/2014/main" val="492272118"/>
                    </a:ext>
                  </a:extLst>
                </a:gridCol>
                <a:gridCol w="1600045">
                  <a:extLst>
                    <a:ext uri="{9D8B030D-6E8A-4147-A177-3AD203B41FA5}">
                      <a16:colId xmlns:a16="http://schemas.microsoft.com/office/drawing/2014/main" val="1308823681"/>
                    </a:ext>
                  </a:extLst>
                </a:gridCol>
              </a:tblGrid>
              <a:tr h="277878">
                <a:tc>
                  <a:txBody>
                    <a:bodyPr/>
                    <a:lstStyle/>
                    <a:p>
                      <a:pPr marL="216000" algn="l">
                        <a:lnSpc>
                          <a:spcPct val="100000"/>
                        </a:lnSpc>
                        <a:spcBef>
                          <a:spcPts val="785"/>
                        </a:spcBef>
                      </a:pPr>
                      <a:r>
                        <a:rPr lang="en-US" sz="1400" spc="-5" dirty="0" smtClean="0">
                          <a:solidFill>
                            <a:schemeClr val="lt1"/>
                          </a:solidFill>
                          <a:latin typeface="+mn-lt"/>
                          <a:cs typeface="+mn-cs"/>
                        </a:rPr>
                        <a:t>PROJECT</a:t>
                      </a:r>
                      <a:r>
                        <a:rPr lang="en-US" sz="1400" spc="-5" baseline="0" dirty="0" smtClean="0">
                          <a:solidFill>
                            <a:schemeClr val="lt1"/>
                          </a:solidFill>
                          <a:latin typeface="+mn-lt"/>
                          <a:cs typeface="+mn-cs"/>
                        </a:rPr>
                        <a:t> NAME</a:t>
                      </a:r>
                      <a:endParaRPr sz="1400" dirty="0">
                        <a:solidFill>
                          <a:schemeClr val="bg2">
                            <a:lumMod val="20000"/>
                            <a:lumOff val="80000"/>
                          </a:schemeClr>
                        </a:solidFill>
                        <a:latin typeface="Arial"/>
                        <a:cs typeface="Arial"/>
                      </a:endParaRPr>
                    </a:p>
                  </a:txBody>
                  <a:tcPr marL="0" marR="0" marT="0" marB="0" anchor="ctr"/>
                </a:tc>
                <a:tc>
                  <a:txBody>
                    <a:bodyPr/>
                    <a:lstStyle/>
                    <a:p>
                      <a:pPr marL="216000" algn="l">
                        <a:lnSpc>
                          <a:spcPct val="100000"/>
                        </a:lnSpc>
                        <a:spcBef>
                          <a:spcPts val="785"/>
                        </a:spcBef>
                      </a:pPr>
                      <a:r>
                        <a:rPr lang="en-US" sz="1400" b="1" kern="1200" spc="-5" dirty="0" smtClean="0">
                          <a:solidFill>
                            <a:schemeClr val="bg2">
                              <a:lumMod val="20000"/>
                              <a:lumOff val="80000"/>
                            </a:schemeClr>
                          </a:solidFill>
                          <a:latin typeface="Arial"/>
                          <a:ea typeface="+mn-ea"/>
                          <a:cs typeface="Arial"/>
                        </a:rPr>
                        <a:t>NOFO</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b="1" kern="1200" spc="-5" dirty="0" smtClean="0">
                          <a:solidFill>
                            <a:schemeClr val="bg2">
                              <a:lumMod val="20000"/>
                              <a:lumOff val="80000"/>
                            </a:schemeClr>
                          </a:solidFill>
                          <a:latin typeface="Arial"/>
                          <a:ea typeface="+mn-ea"/>
                          <a:cs typeface="Arial"/>
                        </a:rPr>
                        <a:t>ESG:</a:t>
                      </a:r>
                      <a:r>
                        <a:rPr lang="en-US" sz="1400" b="1" kern="1200" spc="-5" baseline="0" dirty="0" smtClean="0">
                          <a:solidFill>
                            <a:schemeClr val="bg2">
                              <a:lumMod val="20000"/>
                              <a:lumOff val="80000"/>
                            </a:schemeClr>
                          </a:solidFill>
                          <a:latin typeface="Arial"/>
                          <a:ea typeface="+mn-ea"/>
                          <a:cs typeface="Arial"/>
                        </a:rPr>
                        <a:t> STATE</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TANF:</a:t>
                      </a:r>
                      <a:r>
                        <a:rPr lang="en-US" sz="1400" kern="1200" spc="-5" baseline="0" dirty="0" smtClean="0"/>
                        <a:t> STATE</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CHALLENGE:</a:t>
                      </a:r>
                      <a:r>
                        <a:rPr lang="en-US" sz="1400" kern="1200" spc="-5" baseline="0" dirty="0" smtClean="0"/>
                        <a:t> STATE</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STAFFING: STATE</a:t>
                      </a:r>
                      <a:endParaRPr sz="1400" b="1" kern="1200" spc="-5" dirty="0">
                        <a:solidFill>
                          <a:schemeClr val="bg2">
                            <a:lumMod val="20000"/>
                            <a:lumOff val="80000"/>
                          </a:schemeClr>
                        </a:solidFill>
                        <a:latin typeface="Arial"/>
                        <a:ea typeface="+mn-ea"/>
                        <a:cs typeface="Arial"/>
                      </a:endParaRPr>
                    </a:p>
                  </a:txBody>
                  <a:tcPr marL="0" marR="0" marT="0" marB="0" anchor="ctr"/>
                </a:tc>
                <a:extLst>
                  <a:ext uri="{0D108BD9-81ED-4DB2-BD59-A6C34878D82A}">
                    <a16:rowId xmlns:a16="http://schemas.microsoft.com/office/drawing/2014/main" val="1057596924"/>
                  </a:ext>
                </a:extLst>
              </a:tr>
              <a:tr h="291772">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Street</a:t>
                      </a:r>
                      <a:r>
                        <a:rPr lang="en-US" sz="1200" kern="1200" spc="-5" baseline="0" dirty="0" smtClean="0">
                          <a:solidFill>
                            <a:schemeClr val="accent6">
                              <a:lumMod val="50000"/>
                            </a:schemeClr>
                          </a:solidFill>
                          <a:latin typeface="+mn-lt"/>
                          <a:ea typeface="+mn-ea"/>
                          <a:cs typeface="Arial"/>
                        </a:rPr>
                        <a:t> Outreach</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3698728024"/>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Coordinated Entry</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r>
                        <a:rPr lang="en-US" sz="1200" kern="1200" spc="-5" baseline="0" dirty="0" smtClean="0">
                          <a:solidFill>
                            <a:schemeClr val="accent6">
                              <a:lumMod val="50000"/>
                            </a:schemeClr>
                          </a:solidFill>
                          <a:latin typeface="+mn-lt"/>
                          <a:ea typeface="+mn-ea"/>
                          <a:cs typeface="Arial"/>
                        </a:rPr>
                        <a:t> - </a:t>
                      </a:r>
                      <a:r>
                        <a:rPr lang="en-US" sz="1200" kern="1200" spc="-5" dirty="0" smtClean="0">
                          <a:solidFill>
                            <a:schemeClr val="accent6">
                              <a:lumMod val="50000"/>
                            </a:schemeClr>
                          </a:solidFill>
                          <a:latin typeface="+mn-lt"/>
                          <a:ea typeface="+mn-ea"/>
                          <a:cs typeface="Arial"/>
                        </a:rPr>
                        <a:t>Supportive Services Only</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 – activity only</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a:solidFill>
                          <a:schemeClr val="accent6">
                            <a:lumMod val="50000"/>
                          </a:schemeClr>
                        </a:solidFill>
                        <a:latin typeface="+mn-lt"/>
                        <a:ea typeface="+mn-ea"/>
                        <a:cs typeface="Arial"/>
                      </a:endParaRPr>
                    </a:p>
                  </a:txBody>
                  <a:tcPr marL="0" anchor="ctr">
                    <a:solidFill>
                      <a:schemeClr val="bg1">
                        <a:lumMod val="95000"/>
                      </a:schemeClr>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p>
                  </a:txBody>
                  <a:tcPr marL="0" anchor="ctr"/>
                </a:tc>
                <a:extLst>
                  <a:ext uri="{0D108BD9-81ED-4DB2-BD59-A6C34878D82A}">
                    <a16:rowId xmlns:a16="http://schemas.microsoft.com/office/drawing/2014/main" val="1008770256"/>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rPr>
                        <a:t>Diversion</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extLst>
                  <a:ext uri="{0D108BD9-81ED-4DB2-BD59-A6C34878D82A}">
                    <a16:rowId xmlns:a16="http://schemas.microsoft.com/office/drawing/2014/main" val="815225032"/>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Emergency Shelter</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2781817689"/>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Rapid</a:t>
                      </a:r>
                      <a:r>
                        <a:rPr lang="en-US" sz="1200" kern="1200" spc="-5" baseline="0" dirty="0" smtClean="0">
                          <a:solidFill>
                            <a:schemeClr val="accent6">
                              <a:lumMod val="50000"/>
                            </a:schemeClr>
                          </a:solidFill>
                          <a:latin typeface="+mn-lt"/>
                          <a:ea typeface="+mn-ea"/>
                          <a:cs typeface="Arial"/>
                        </a:rPr>
                        <a:t> Re-Housing</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Today Yes</a:t>
                      </a:r>
                    </a:p>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solidFill>
                      <a:srgbClr val="92D050"/>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377438574"/>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Homeless</a:t>
                      </a:r>
                      <a:r>
                        <a:rPr lang="en-US" sz="1200" kern="1200" spc="-5" baseline="0" dirty="0" smtClean="0">
                          <a:solidFill>
                            <a:schemeClr val="accent6">
                              <a:lumMod val="50000"/>
                            </a:schemeClr>
                          </a:solidFill>
                          <a:latin typeface="+mn-lt"/>
                          <a:ea typeface="+mn-ea"/>
                          <a:cs typeface="Arial"/>
                        </a:rPr>
                        <a:t> Prevention</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 – for high performing communities only</a:t>
                      </a: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1270129207"/>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Permanent</a:t>
                      </a:r>
                      <a:r>
                        <a:rPr lang="en-US" sz="1200" kern="1200" spc="-5" baseline="0" dirty="0" smtClean="0">
                          <a:solidFill>
                            <a:schemeClr val="accent6">
                              <a:lumMod val="50000"/>
                            </a:schemeClr>
                          </a:solidFill>
                          <a:latin typeface="+mn-lt"/>
                          <a:ea typeface="+mn-ea"/>
                          <a:cs typeface="Arial"/>
                        </a:rPr>
                        <a:t> Supportive Housing</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OPH – not</a:t>
                      </a:r>
                      <a:r>
                        <a:rPr lang="en-US" sz="1200" kern="1200" spc="-5" baseline="0" dirty="0" smtClean="0">
                          <a:solidFill>
                            <a:schemeClr val="accent6">
                              <a:lumMod val="50000"/>
                            </a:schemeClr>
                          </a:solidFill>
                          <a:latin typeface="+mn-lt"/>
                          <a:ea typeface="+mn-ea"/>
                          <a:cs typeface="Arial"/>
                        </a:rPr>
                        <a:t> PSH</a:t>
                      </a:r>
                      <a:endParaRPr lang="en-US" sz="1200" kern="1200" spc="-5" dirty="0" smtClean="0">
                        <a:solidFill>
                          <a:schemeClr val="accent6">
                            <a:lumMod val="50000"/>
                          </a:schemeClr>
                        </a:solidFill>
                        <a:latin typeface="+mn-lt"/>
                        <a:ea typeface="+mn-ea"/>
                        <a:cs typeface="Arial"/>
                      </a:endParaRPr>
                    </a:p>
                  </a:txBody>
                  <a:tcPr marL="0" anchor="ctr">
                    <a:solidFill>
                      <a:schemeClr val="tx2">
                        <a:lumMod val="50000"/>
                        <a:lumOff val="50000"/>
                      </a:schemeClr>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solidFill>
                      <a:schemeClr val="tx2">
                        <a:lumMod val="50000"/>
                        <a:lumOff val="50000"/>
                      </a:schemeClr>
                    </a:solidFill>
                  </a:tcPr>
                </a:tc>
                <a:extLst>
                  <a:ext uri="{0D108BD9-81ED-4DB2-BD59-A6C34878D82A}">
                    <a16:rowId xmlns:a16="http://schemas.microsoft.com/office/drawing/2014/main" val="2933275899"/>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Joint Transition &amp; Rapid Re-Housing</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202677079"/>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HMIS Lead</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 </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Today Yes</a:t>
                      </a:r>
                    </a:p>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solidFill>
                      <a:srgbClr val="92D050"/>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3391066101"/>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CoC Lead</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Yes – set amount</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N/A</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In</a:t>
                      </a:r>
                      <a:r>
                        <a:rPr lang="en-US" sz="1200" kern="1200" spc="-5" baseline="0" dirty="0" smtClean="0">
                          <a:solidFill>
                            <a:schemeClr val="accent6">
                              <a:lumMod val="50000"/>
                            </a:schemeClr>
                          </a:solidFill>
                          <a:latin typeface="+mn-lt"/>
                          <a:ea typeface="+mn-ea"/>
                          <a:cs typeface="Arial"/>
                        </a:rPr>
                        <a:t> CoC Plan?</a:t>
                      </a:r>
                      <a:endParaRPr lang="en-US" sz="1200" kern="1200" spc="-5" dirty="0" smtClean="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Yes</a:t>
                      </a:r>
                      <a:endParaRPr lang="en-US" sz="1200" kern="1200" spc="-5" dirty="0">
                        <a:solidFill>
                          <a:schemeClr val="accent6">
                            <a:lumMod val="50000"/>
                          </a:schemeClr>
                        </a:solidFill>
                        <a:latin typeface="+mn-lt"/>
                        <a:ea typeface="+mn-ea"/>
                        <a:cs typeface="Arial"/>
                      </a:endParaRPr>
                    </a:p>
                  </a:txBody>
                  <a:tcPr marL="0" anchor="ctr">
                    <a:solidFill>
                      <a:srgbClr val="92D050"/>
                    </a:solidFill>
                  </a:tcPr>
                </a:tc>
                <a:extLst>
                  <a:ext uri="{0D108BD9-81ED-4DB2-BD59-A6C34878D82A}">
                    <a16:rowId xmlns:a16="http://schemas.microsoft.com/office/drawing/2014/main" val="2980635575"/>
                  </a:ext>
                </a:extLst>
              </a:tr>
              <a:tr h="340400">
                <a:tc>
                  <a:txBody>
                    <a:bodyPr/>
                    <a:lstStyle/>
                    <a:p>
                      <a:pPr marL="226800">
                        <a:lnSpc>
                          <a:spcPct val="100000"/>
                        </a:lnSpc>
                        <a:spcBef>
                          <a:spcPts val="370"/>
                        </a:spcBef>
                      </a:pPr>
                      <a:r>
                        <a:rPr lang="en-US" sz="1200" spc="-25" dirty="0" smtClean="0">
                          <a:solidFill>
                            <a:schemeClr val="tx1"/>
                          </a:solidFill>
                          <a:latin typeface="+mn-lt"/>
                          <a:cs typeface="+mn-cs"/>
                        </a:rPr>
                        <a:t>FY2020</a:t>
                      </a:r>
                      <a:r>
                        <a:rPr lang="en-US" sz="1200" spc="-25" baseline="0" dirty="0" smtClean="0">
                          <a:solidFill>
                            <a:schemeClr val="tx1"/>
                          </a:solidFill>
                          <a:latin typeface="+mn-lt"/>
                          <a:cs typeface="+mn-cs"/>
                        </a:rPr>
                        <a:t> GRANT TOTALS</a:t>
                      </a:r>
                      <a:endParaRPr sz="1200" dirty="0">
                        <a:solidFill>
                          <a:schemeClr val="tx1"/>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lang="en-US" sz="1200" dirty="0" smtClean="0">
                          <a:solidFill>
                            <a:schemeClr val="tx1"/>
                          </a:solidFill>
                          <a:latin typeface="+mn-lt"/>
                          <a:cs typeface="Arial"/>
                        </a:rPr>
                        <a:t>$118,641</a:t>
                      </a:r>
                    </a:p>
                  </a:txBody>
                  <a:tcPr marL="0" marR="0" marT="0" marB="0" anchor="ctr">
                    <a:solidFill>
                      <a:schemeClr val="accent6">
                        <a:lumMod val="60000"/>
                        <a:lumOff val="40000"/>
                      </a:schemeClr>
                    </a:solidFill>
                  </a:tcPr>
                </a:tc>
                <a:tc>
                  <a:txBody>
                    <a:bodyPr/>
                    <a:lstStyle/>
                    <a:p>
                      <a:pPr marL="226800">
                        <a:lnSpc>
                          <a:spcPct val="100000"/>
                        </a:lnSpc>
                        <a:spcBef>
                          <a:spcPts val="370"/>
                        </a:spcBef>
                      </a:pPr>
                      <a:r>
                        <a:rPr lang="en-US" sz="1200" dirty="0" smtClean="0">
                          <a:solidFill>
                            <a:schemeClr val="tx1"/>
                          </a:solidFill>
                          <a:latin typeface="+mn-lt"/>
                          <a:cs typeface="Arial"/>
                        </a:rPr>
                        <a:t>$226,000</a:t>
                      </a:r>
                      <a:endParaRPr sz="1200" dirty="0">
                        <a:solidFill>
                          <a:schemeClr val="tx1"/>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sz="1200" spc="-5" dirty="0" smtClean="0">
                          <a:solidFill>
                            <a:schemeClr val="tx1"/>
                          </a:solidFill>
                        </a:rPr>
                        <a:t>$</a:t>
                      </a:r>
                      <a:r>
                        <a:rPr lang="en-US" sz="1200" spc="-5" dirty="0" smtClean="0">
                          <a:solidFill>
                            <a:schemeClr val="tx1"/>
                          </a:solidFill>
                        </a:rPr>
                        <a:t>32,250</a:t>
                      </a:r>
                      <a:endParaRPr sz="1200" dirty="0">
                        <a:solidFill>
                          <a:schemeClr val="tx1"/>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sz="1200" spc="-5" dirty="0" smtClean="0">
                          <a:solidFill>
                            <a:schemeClr val="tx1"/>
                          </a:solidFill>
                        </a:rPr>
                        <a:t>$</a:t>
                      </a:r>
                      <a:r>
                        <a:rPr lang="en-US" sz="1200" spc="-5" dirty="0" smtClean="0">
                          <a:solidFill>
                            <a:schemeClr val="tx1"/>
                          </a:solidFill>
                        </a:rPr>
                        <a:t>86,000</a:t>
                      </a:r>
                      <a:endParaRPr sz="1200" dirty="0">
                        <a:solidFill>
                          <a:schemeClr val="tx1"/>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sz="1200" spc="-15" dirty="0" smtClean="0">
                          <a:solidFill>
                            <a:schemeClr val="tx1"/>
                          </a:solidFill>
                        </a:rPr>
                        <a:t>$</a:t>
                      </a:r>
                      <a:r>
                        <a:rPr lang="en-US" sz="1200" spc="-15" dirty="0" smtClean="0">
                          <a:solidFill>
                            <a:schemeClr val="tx1"/>
                          </a:solidFill>
                        </a:rPr>
                        <a:t>107,142.85</a:t>
                      </a:r>
                      <a:endParaRPr sz="1200" dirty="0">
                        <a:solidFill>
                          <a:schemeClr val="tx1"/>
                        </a:solidFill>
                        <a:latin typeface="+mn-lt"/>
                        <a:cs typeface="Arial"/>
                      </a:endParaRPr>
                    </a:p>
                  </a:txBody>
                  <a:tcPr marL="0" marR="0" marT="0" marB="0" anchor="ctr">
                    <a:solidFill>
                      <a:schemeClr val="accent6">
                        <a:lumMod val="60000"/>
                        <a:lumOff val="40000"/>
                      </a:schemeClr>
                    </a:solidFill>
                  </a:tcPr>
                </a:tc>
                <a:extLst>
                  <a:ext uri="{0D108BD9-81ED-4DB2-BD59-A6C34878D82A}">
                    <a16:rowId xmlns:a16="http://schemas.microsoft.com/office/drawing/2014/main" val="4060643450"/>
                  </a:ext>
                </a:extLst>
              </a:tr>
            </a:tbl>
          </a:graphicData>
        </a:graphic>
      </p:graphicFrame>
    </p:spTree>
    <p:extLst>
      <p:ext uri="{BB962C8B-B14F-4D97-AF65-F5344CB8AC3E}">
        <p14:creationId xmlns:p14="http://schemas.microsoft.com/office/powerpoint/2010/main" val="3479822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Mission Statement</a:t>
            </a:r>
          </a:p>
        </p:txBody>
      </p:sp>
      <p:sp>
        <p:nvSpPr>
          <p:cNvPr id="2" name="Content Placeholder 1"/>
          <p:cNvSpPr>
            <a:spLocks noGrp="1"/>
          </p:cNvSpPr>
          <p:nvPr>
            <p:ph sz="quarter" idx="1"/>
          </p:nvPr>
        </p:nvSpPr>
        <p:spPr/>
        <p:txBody>
          <a:bodyPr/>
          <a:lstStyle/>
          <a:p>
            <a:r>
              <a:rPr lang="en-US" dirty="0" smtClean="0"/>
              <a:t>The continuum of Care leads the effort to prevent and end homelessness, bringing together resources and partnerships to make homelessness rare, brief, and one time. </a:t>
            </a:r>
            <a:endParaRPr lang="en-US" dirty="0"/>
          </a:p>
        </p:txBody>
      </p:sp>
    </p:spTree>
    <p:extLst>
      <p:ext uri="{BB962C8B-B14F-4D97-AF65-F5344CB8AC3E}">
        <p14:creationId xmlns:p14="http://schemas.microsoft.com/office/powerpoint/2010/main" val="17278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a:bodyPr>
          <a:lstStyle/>
          <a:p>
            <a:r>
              <a:rPr lang="en-US" dirty="0" smtClean="0"/>
              <a:t>NOFO Funding History</a:t>
            </a:r>
            <a:endParaRPr lang="en-US" dirty="0"/>
          </a:p>
        </p:txBody>
      </p:sp>
      <p:graphicFrame>
        <p:nvGraphicFramePr>
          <p:cNvPr id="9" name="Content Placeholder 5">
            <a:extLst>
              <a:ext uri="{FF2B5EF4-FFF2-40B4-BE49-F238E27FC236}">
                <a16:creationId xmlns:a16="http://schemas.microsoft.com/office/drawing/2014/main" id="{4B0BCC78-A7E9-4210-BED1-FB0F136FA0BF}"/>
              </a:ext>
            </a:extLst>
          </p:cNvPr>
          <p:cNvGraphicFramePr>
            <a:graphicFrameLocks noGrp="1"/>
          </p:cNvGraphicFramePr>
          <p:nvPr>
            <p:ph sz="half" idx="1"/>
            <p:extLst>
              <p:ext uri="{D42A27DB-BD31-4B8C-83A1-F6EECF244321}">
                <p14:modId xmlns:p14="http://schemas.microsoft.com/office/powerpoint/2010/main" val="379706063"/>
              </p:ext>
            </p:extLst>
          </p:nvPr>
        </p:nvGraphicFramePr>
        <p:xfrm>
          <a:off x="733799" y="1815667"/>
          <a:ext cx="10356288" cy="2242566"/>
        </p:xfrm>
        <a:graphic>
          <a:graphicData uri="http://schemas.openxmlformats.org/drawingml/2006/table">
            <a:tbl>
              <a:tblPr firstRow="1" bandRow="1">
                <a:tableStyleId>{21E4AEA4-8DFA-4A89-87EB-49C32662AFE0}</a:tableStyleId>
              </a:tblPr>
              <a:tblGrid>
                <a:gridCol w="2316063">
                  <a:extLst>
                    <a:ext uri="{9D8B030D-6E8A-4147-A177-3AD203B41FA5}">
                      <a16:colId xmlns:a16="http://schemas.microsoft.com/office/drawing/2014/main" val="413496124"/>
                    </a:ext>
                  </a:extLst>
                </a:gridCol>
                <a:gridCol w="1620045">
                  <a:extLst>
                    <a:ext uri="{9D8B030D-6E8A-4147-A177-3AD203B41FA5}">
                      <a16:colId xmlns:a16="http://schemas.microsoft.com/office/drawing/2014/main" val="1609701450"/>
                    </a:ext>
                  </a:extLst>
                </a:gridCol>
                <a:gridCol w="1620045">
                  <a:extLst>
                    <a:ext uri="{9D8B030D-6E8A-4147-A177-3AD203B41FA5}">
                      <a16:colId xmlns:a16="http://schemas.microsoft.com/office/drawing/2014/main" val="1669215242"/>
                    </a:ext>
                  </a:extLst>
                </a:gridCol>
                <a:gridCol w="1600045">
                  <a:extLst>
                    <a:ext uri="{9D8B030D-6E8A-4147-A177-3AD203B41FA5}">
                      <a16:colId xmlns:a16="http://schemas.microsoft.com/office/drawing/2014/main" val="3998250674"/>
                    </a:ext>
                  </a:extLst>
                </a:gridCol>
                <a:gridCol w="1600045">
                  <a:extLst>
                    <a:ext uri="{9D8B030D-6E8A-4147-A177-3AD203B41FA5}">
                      <a16:colId xmlns:a16="http://schemas.microsoft.com/office/drawing/2014/main" val="3885689842"/>
                    </a:ext>
                  </a:extLst>
                </a:gridCol>
                <a:gridCol w="1600045">
                  <a:extLst>
                    <a:ext uri="{9D8B030D-6E8A-4147-A177-3AD203B41FA5}">
                      <a16:colId xmlns:a16="http://schemas.microsoft.com/office/drawing/2014/main" val="2581020686"/>
                    </a:ext>
                  </a:extLst>
                </a:gridCol>
              </a:tblGrid>
              <a:tr h="277878">
                <a:tc>
                  <a:txBody>
                    <a:bodyPr/>
                    <a:lstStyle/>
                    <a:p>
                      <a:pPr marL="216000" algn="l">
                        <a:lnSpc>
                          <a:spcPct val="100000"/>
                        </a:lnSpc>
                        <a:spcBef>
                          <a:spcPts val="785"/>
                        </a:spcBef>
                      </a:pPr>
                      <a:r>
                        <a:rPr lang="en-US" sz="1400" spc="-5" dirty="0" smtClean="0">
                          <a:solidFill>
                            <a:schemeClr val="lt1"/>
                          </a:solidFill>
                          <a:latin typeface="+mn-lt"/>
                          <a:cs typeface="+mn-cs"/>
                        </a:rPr>
                        <a:t>PROJECT</a:t>
                      </a:r>
                      <a:r>
                        <a:rPr lang="en-US" sz="1400" spc="-5" baseline="0" dirty="0" smtClean="0">
                          <a:solidFill>
                            <a:schemeClr val="lt1"/>
                          </a:solidFill>
                          <a:latin typeface="+mn-lt"/>
                          <a:cs typeface="+mn-cs"/>
                        </a:rPr>
                        <a:t> NAME</a:t>
                      </a:r>
                      <a:endParaRPr sz="1400" dirty="0">
                        <a:solidFill>
                          <a:schemeClr val="bg2">
                            <a:lumMod val="20000"/>
                            <a:lumOff val="80000"/>
                          </a:schemeClr>
                        </a:solidFill>
                        <a:latin typeface="Arial"/>
                        <a:cs typeface="Arial"/>
                      </a:endParaRPr>
                    </a:p>
                  </a:txBody>
                  <a:tcPr marL="0" marR="0" marT="0" marB="0" anchor="ctr"/>
                </a:tc>
                <a:tc>
                  <a:txBody>
                    <a:bodyPr/>
                    <a:lstStyle/>
                    <a:p>
                      <a:pPr marL="216000" algn="l">
                        <a:lnSpc>
                          <a:spcPct val="100000"/>
                        </a:lnSpc>
                        <a:spcBef>
                          <a:spcPts val="785"/>
                        </a:spcBef>
                      </a:pPr>
                      <a:r>
                        <a:rPr lang="en-US" sz="1400" b="1" kern="1200" spc="-5" dirty="0" smtClean="0">
                          <a:solidFill>
                            <a:schemeClr val="bg2">
                              <a:lumMod val="20000"/>
                              <a:lumOff val="80000"/>
                            </a:schemeClr>
                          </a:solidFill>
                          <a:latin typeface="Arial"/>
                          <a:ea typeface="+mn-ea"/>
                          <a:cs typeface="Arial"/>
                        </a:rPr>
                        <a:t>AGENCY</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b="1" kern="1200" spc="-5" dirty="0" smtClean="0">
                          <a:solidFill>
                            <a:schemeClr val="bg2">
                              <a:lumMod val="20000"/>
                              <a:lumOff val="80000"/>
                            </a:schemeClr>
                          </a:solidFill>
                          <a:latin typeface="Arial"/>
                          <a:ea typeface="+mn-ea"/>
                          <a:cs typeface="Arial"/>
                        </a:rPr>
                        <a:t>PROJECT</a:t>
                      </a:r>
                      <a:r>
                        <a:rPr lang="en-US" sz="1400" b="1" kern="1200" spc="-5" baseline="0" dirty="0" smtClean="0">
                          <a:solidFill>
                            <a:schemeClr val="bg2">
                              <a:lumMod val="20000"/>
                              <a:lumOff val="80000"/>
                            </a:schemeClr>
                          </a:solidFill>
                          <a:latin typeface="Arial"/>
                          <a:ea typeface="+mn-ea"/>
                          <a:cs typeface="Arial"/>
                        </a:rPr>
                        <a:t> TYPE</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FY 2018 </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FY 2019</a:t>
                      </a:r>
                      <a:endParaRPr sz="1400" b="1" kern="1200" spc="-5" dirty="0">
                        <a:solidFill>
                          <a:schemeClr val="bg2">
                            <a:lumMod val="20000"/>
                            <a:lumOff val="80000"/>
                          </a:schemeClr>
                        </a:solidFill>
                        <a:latin typeface="Arial"/>
                        <a:ea typeface="+mn-ea"/>
                        <a:cs typeface="Arial"/>
                      </a:endParaRPr>
                    </a:p>
                  </a:txBody>
                  <a:tcPr marL="0" marR="0" marT="0" marB="0" anchor="ctr"/>
                </a:tc>
                <a:tc>
                  <a:txBody>
                    <a:bodyPr/>
                    <a:lstStyle/>
                    <a:p>
                      <a:pPr marL="216000" algn="l">
                        <a:lnSpc>
                          <a:spcPct val="100000"/>
                        </a:lnSpc>
                        <a:spcBef>
                          <a:spcPts val="785"/>
                        </a:spcBef>
                      </a:pPr>
                      <a:r>
                        <a:rPr lang="en-US" sz="1400" kern="1200" spc="-5" dirty="0" smtClean="0"/>
                        <a:t>FY 2020</a:t>
                      </a:r>
                      <a:endParaRPr sz="1400" b="1" kern="1200" spc="-5" dirty="0">
                        <a:solidFill>
                          <a:schemeClr val="bg2">
                            <a:lumMod val="20000"/>
                            <a:lumOff val="80000"/>
                          </a:schemeClr>
                        </a:solidFill>
                        <a:latin typeface="Arial"/>
                        <a:ea typeface="+mn-ea"/>
                        <a:cs typeface="Arial"/>
                      </a:endParaRPr>
                    </a:p>
                  </a:txBody>
                  <a:tcPr marL="0" marR="0" marT="0" marB="0" anchor="ctr"/>
                </a:tc>
                <a:extLst>
                  <a:ext uri="{0D108BD9-81ED-4DB2-BD59-A6C34878D82A}">
                    <a16:rowId xmlns:a16="http://schemas.microsoft.com/office/drawing/2014/main" val="3913940839"/>
                  </a:ext>
                </a:extLst>
              </a:tr>
              <a:tr h="291772">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Domestic</a:t>
                      </a:r>
                      <a:r>
                        <a:rPr lang="en-US" sz="1200" kern="1200" spc="-5" baseline="0" dirty="0" smtClean="0">
                          <a:solidFill>
                            <a:schemeClr val="accent6">
                              <a:lumMod val="50000"/>
                            </a:schemeClr>
                          </a:solidFill>
                          <a:latin typeface="+mn-lt"/>
                          <a:ea typeface="+mn-ea"/>
                          <a:cs typeface="Arial"/>
                        </a:rPr>
                        <a:t> Violence</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Betty Griffin Center</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SSO:CE</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NEW $5,000</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 Reallocated</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2382684356"/>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HMIS</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Flagler</a:t>
                      </a:r>
                      <a:r>
                        <a:rPr lang="en-US" sz="1200" kern="1200" spc="-5" baseline="0" dirty="0" smtClean="0">
                          <a:solidFill>
                            <a:schemeClr val="accent6">
                              <a:lumMod val="50000"/>
                            </a:schemeClr>
                          </a:solidFill>
                          <a:latin typeface="+mn-lt"/>
                          <a:ea typeface="+mn-ea"/>
                          <a:cs typeface="Arial"/>
                        </a:rPr>
                        <a:t> Hospital</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HMIS</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REN</a:t>
                      </a:r>
                      <a:r>
                        <a:rPr lang="en-US" sz="1200" kern="1200" spc="-5" baseline="0" dirty="0" smtClean="0">
                          <a:solidFill>
                            <a:schemeClr val="accent6">
                              <a:lumMod val="50000"/>
                            </a:schemeClr>
                          </a:solidFill>
                          <a:latin typeface="+mn-lt"/>
                          <a:ea typeface="+mn-ea"/>
                          <a:cs typeface="Arial"/>
                        </a:rPr>
                        <a:t> - $62,790</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REN - $85,362</a:t>
                      </a:r>
                      <a:endParaRPr lang="en-US" sz="1200" kern="1200" spc="-5" dirty="0">
                        <a:solidFill>
                          <a:schemeClr val="accent6">
                            <a:lumMod val="50000"/>
                          </a:schemeClr>
                        </a:solidFill>
                        <a:latin typeface="+mn-lt"/>
                        <a:ea typeface="+mn-ea"/>
                        <a:cs typeface="Arial"/>
                      </a:endParaRPr>
                    </a:p>
                  </a:txBody>
                  <a:tcPr marL="0" anchor="ctr">
                    <a:solidFill>
                      <a:srgbClr val="92D050"/>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REN - $85,362</a:t>
                      </a:r>
                    </a:p>
                  </a:txBody>
                  <a:tcPr marL="0" anchor="ctr"/>
                </a:tc>
                <a:extLst>
                  <a:ext uri="{0D108BD9-81ED-4DB2-BD59-A6C34878D82A}">
                    <a16:rowId xmlns:a16="http://schemas.microsoft.com/office/drawing/2014/main" val="549552476"/>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rPr>
                        <a:t>Housing Navigator</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Flagler Hospital</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SSO:CE</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REN - $40,852</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REN - $33,279</a:t>
                      </a:r>
                    </a:p>
                  </a:txBody>
                  <a:tcPr marL="0" anchor="ctr">
                    <a:solidFill>
                      <a:srgbClr val="FF0000"/>
                    </a:solidFill>
                  </a:tcP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REN - $33,279</a:t>
                      </a:r>
                    </a:p>
                  </a:txBody>
                  <a:tcPr marL="0" anchor="ctr"/>
                </a:tc>
                <a:extLst>
                  <a:ext uri="{0D108BD9-81ED-4DB2-BD59-A6C34878D82A}">
                    <a16:rowId xmlns:a16="http://schemas.microsoft.com/office/drawing/2014/main" val="612765872"/>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rPr>
                        <a:t>Rapid Re-Housing</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Social</a:t>
                      </a:r>
                      <a:r>
                        <a:rPr lang="en-US" sz="1200" kern="1200" spc="-5" baseline="0" dirty="0" smtClean="0">
                          <a:solidFill>
                            <a:schemeClr val="accent6">
                              <a:lumMod val="50000"/>
                            </a:schemeClr>
                          </a:solidFill>
                          <a:latin typeface="+mn-lt"/>
                          <a:ea typeface="+mn-ea"/>
                          <a:cs typeface="Arial"/>
                        </a:rPr>
                        <a:t> Services</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PH-RRH</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REN</a:t>
                      </a:r>
                      <a:r>
                        <a:rPr lang="en-US" sz="1200" kern="1200" spc="-5" baseline="0" dirty="0" smtClean="0">
                          <a:solidFill>
                            <a:schemeClr val="accent6">
                              <a:lumMod val="50000"/>
                            </a:schemeClr>
                          </a:solidFill>
                          <a:latin typeface="+mn-lt"/>
                          <a:ea typeface="+mn-ea"/>
                          <a:cs typeface="Arial"/>
                        </a:rPr>
                        <a:t> - $17,572</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a:t>
                      </a:r>
                      <a:r>
                        <a:rPr lang="en-US" sz="1200" kern="1200" spc="-5" baseline="0" dirty="0" smtClean="0">
                          <a:solidFill>
                            <a:schemeClr val="accent6">
                              <a:lumMod val="50000"/>
                            </a:schemeClr>
                          </a:solidFill>
                          <a:latin typeface="+mn-lt"/>
                          <a:ea typeface="+mn-ea"/>
                          <a:cs typeface="Arial"/>
                        </a:rPr>
                        <a:t> Reallocated</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3216156338"/>
                  </a:ext>
                </a:extLst>
              </a:tr>
              <a:tr h="291772">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Planning</a:t>
                      </a:r>
                      <a:r>
                        <a:rPr lang="en-US" sz="1200" kern="1200" spc="-5" baseline="0" dirty="0" smtClean="0">
                          <a:solidFill>
                            <a:schemeClr val="accent6">
                              <a:lumMod val="50000"/>
                            </a:schemeClr>
                          </a:solidFill>
                          <a:latin typeface="+mn-lt"/>
                          <a:ea typeface="+mn-ea"/>
                          <a:cs typeface="Arial"/>
                        </a:rPr>
                        <a:t> (excluded from competition)</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Flagler</a:t>
                      </a:r>
                      <a:r>
                        <a:rPr lang="en-US" sz="1200" kern="1200" spc="-5" baseline="0" dirty="0" smtClean="0">
                          <a:solidFill>
                            <a:schemeClr val="accent6">
                              <a:lumMod val="50000"/>
                            </a:schemeClr>
                          </a:solidFill>
                          <a:latin typeface="+mn-lt"/>
                          <a:ea typeface="+mn-ea"/>
                          <a:cs typeface="Arial"/>
                        </a:rPr>
                        <a:t> Hospital</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PLN - $7,093</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algn="l" defTabSz="914400" rtl="0" eaLnBrk="1" latinLnBrk="0" hangingPunct="1">
                        <a:lnSpc>
                          <a:spcPct val="100000"/>
                        </a:lnSpc>
                        <a:spcBef>
                          <a:spcPts val="340"/>
                        </a:spcBef>
                      </a:pPr>
                      <a:r>
                        <a:rPr lang="en-US" sz="1200" kern="1200" spc="-5" dirty="0" smtClean="0">
                          <a:solidFill>
                            <a:schemeClr val="accent6">
                              <a:lumMod val="50000"/>
                            </a:schemeClr>
                          </a:solidFill>
                          <a:latin typeface="+mn-lt"/>
                          <a:ea typeface="+mn-ea"/>
                          <a:cs typeface="Arial"/>
                        </a:rPr>
                        <a:t>PLN - $7,393</a:t>
                      </a:r>
                      <a:endParaRPr lang="en-US" sz="1200" kern="1200" spc="-5" dirty="0">
                        <a:solidFill>
                          <a:schemeClr val="accent6">
                            <a:lumMod val="50000"/>
                          </a:schemeClr>
                        </a:solidFill>
                        <a:latin typeface="+mn-lt"/>
                        <a:ea typeface="+mn-ea"/>
                        <a:cs typeface="Arial"/>
                      </a:endParaRPr>
                    </a:p>
                  </a:txBody>
                  <a:tcPr marL="0" anchor="ctr"/>
                </a:tc>
                <a:tc>
                  <a:txBody>
                    <a:bodyPr/>
                    <a:lstStyle/>
                    <a:p>
                      <a:pPr marL="227965" marR="0" lvl="0" indent="0" algn="l" defTabSz="914400" rtl="0" eaLnBrk="1" fontAlgn="auto" latinLnBrk="0" hangingPunct="1">
                        <a:lnSpc>
                          <a:spcPct val="100000"/>
                        </a:lnSpc>
                        <a:spcBef>
                          <a:spcPts val="340"/>
                        </a:spcBef>
                        <a:spcAft>
                          <a:spcPts val="0"/>
                        </a:spcAft>
                        <a:buClrTx/>
                        <a:buSzTx/>
                        <a:buFontTx/>
                        <a:buNone/>
                        <a:tabLst/>
                        <a:defRPr/>
                      </a:pPr>
                      <a:r>
                        <a:rPr lang="en-US" sz="1200" kern="1200" spc="-5" dirty="0" smtClean="0">
                          <a:solidFill>
                            <a:schemeClr val="accent6">
                              <a:lumMod val="50000"/>
                            </a:schemeClr>
                          </a:solidFill>
                          <a:latin typeface="+mn-lt"/>
                          <a:ea typeface="+mn-ea"/>
                          <a:cs typeface="Arial"/>
                        </a:rPr>
                        <a:t>PLN - $8,332</a:t>
                      </a:r>
                      <a:endParaRPr lang="en-US" sz="1200" kern="1200" spc="-5" dirty="0">
                        <a:solidFill>
                          <a:schemeClr val="accent6">
                            <a:lumMod val="50000"/>
                          </a:schemeClr>
                        </a:solidFill>
                        <a:latin typeface="+mn-lt"/>
                        <a:ea typeface="+mn-ea"/>
                        <a:cs typeface="Arial"/>
                      </a:endParaRPr>
                    </a:p>
                  </a:txBody>
                  <a:tcPr marL="0" anchor="ctr"/>
                </a:tc>
                <a:extLst>
                  <a:ext uri="{0D108BD9-81ED-4DB2-BD59-A6C34878D82A}">
                    <a16:rowId xmlns:a16="http://schemas.microsoft.com/office/drawing/2014/main" val="1131880868"/>
                  </a:ext>
                </a:extLst>
              </a:tr>
              <a:tr h="340400">
                <a:tc>
                  <a:txBody>
                    <a:bodyPr/>
                    <a:lstStyle/>
                    <a:p>
                      <a:pPr marL="226800">
                        <a:lnSpc>
                          <a:spcPct val="100000"/>
                        </a:lnSpc>
                        <a:spcBef>
                          <a:spcPts val="370"/>
                        </a:spcBef>
                      </a:pPr>
                      <a:r>
                        <a:rPr sz="1200" spc="-25" dirty="0" smtClean="0"/>
                        <a:t>TOTAL</a:t>
                      </a:r>
                      <a:r>
                        <a:rPr lang="en-US" sz="1200" spc="-25" dirty="0" smtClean="0"/>
                        <a:t> COMPETITION</a:t>
                      </a:r>
                      <a:endParaRPr sz="1200" dirty="0">
                        <a:solidFill>
                          <a:schemeClr val="tx2">
                            <a:alpha val="70000"/>
                          </a:schemeClr>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endParaRPr sz="1200" dirty="0">
                        <a:solidFill>
                          <a:schemeClr val="tx2">
                            <a:alpha val="70000"/>
                          </a:schemeClr>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endParaRPr sz="1200" dirty="0">
                        <a:solidFill>
                          <a:schemeClr val="tx2">
                            <a:alpha val="70000"/>
                          </a:schemeClr>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sz="1200" spc="-5" dirty="0" smtClean="0"/>
                        <a:t>$</a:t>
                      </a:r>
                      <a:r>
                        <a:rPr lang="en-US" sz="1200" spc="-5" dirty="0" smtClean="0"/>
                        <a:t>126,214</a:t>
                      </a:r>
                      <a:endParaRPr sz="1200" dirty="0">
                        <a:solidFill>
                          <a:schemeClr val="tx2">
                            <a:alpha val="70000"/>
                          </a:schemeClr>
                        </a:solidFill>
                        <a:latin typeface="+mn-lt"/>
                        <a:cs typeface="Arial"/>
                      </a:endParaRPr>
                    </a:p>
                  </a:txBody>
                  <a:tcPr marL="0" marR="0" marT="0" marB="0" anchor="ctr">
                    <a:solidFill>
                      <a:schemeClr val="accent6">
                        <a:lumMod val="60000"/>
                        <a:lumOff val="40000"/>
                      </a:schemeClr>
                    </a:solidFill>
                  </a:tcPr>
                </a:tc>
                <a:tc>
                  <a:txBody>
                    <a:bodyPr/>
                    <a:lstStyle/>
                    <a:p>
                      <a:pPr marL="226800">
                        <a:lnSpc>
                          <a:spcPct val="100000"/>
                        </a:lnSpc>
                        <a:spcBef>
                          <a:spcPts val="370"/>
                        </a:spcBef>
                      </a:pPr>
                      <a:r>
                        <a:rPr sz="1200" spc="-5" dirty="0" smtClean="0"/>
                        <a:t>$</a:t>
                      </a:r>
                      <a:r>
                        <a:rPr lang="en-US" sz="1200" spc="-5" dirty="0" smtClean="0"/>
                        <a:t>118,641</a:t>
                      </a:r>
                      <a:endParaRPr sz="1200" dirty="0">
                        <a:solidFill>
                          <a:schemeClr val="tx2">
                            <a:alpha val="70000"/>
                          </a:schemeClr>
                        </a:solidFill>
                        <a:latin typeface="+mn-lt"/>
                        <a:cs typeface="Arial"/>
                      </a:endParaRPr>
                    </a:p>
                  </a:txBody>
                  <a:tcPr marL="0" marR="0" marT="0" marB="0" anchor="ctr">
                    <a:solidFill>
                      <a:srgbClr val="FF0000"/>
                    </a:solidFill>
                  </a:tcPr>
                </a:tc>
                <a:tc>
                  <a:txBody>
                    <a:bodyPr/>
                    <a:lstStyle/>
                    <a:p>
                      <a:pPr marL="226800">
                        <a:lnSpc>
                          <a:spcPct val="100000"/>
                        </a:lnSpc>
                        <a:spcBef>
                          <a:spcPts val="370"/>
                        </a:spcBef>
                      </a:pPr>
                      <a:r>
                        <a:rPr sz="1200" spc="-15" dirty="0" smtClean="0"/>
                        <a:t>$</a:t>
                      </a:r>
                      <a:r>
                        <a:rPr lang="en-US" sz="1200" spc="-15" dirty="0" smtClean="0"/>
                        <a:t>118,641</a:t>
                      </a:r>
                      <a:endParaRPr sz="1200" dirty="0">
                        <a:solidFill>
                          <a:schemeClr val="tx2">
                            <a:alpha val="70000"/>
                          </a:schemeClr>
                        </a:solidFill>
                        <a:latin typeface="+mn-lt"/>
                        <a:cs typeface="Arial"/>
                      </a:endParaRPr>
                    </a:p>
                  </a:txBody>
                  <a:tcPr marL="0" marR="0" marT="0" marB="0" anchor="ctr">
                    <a:solidFill>
                      <a:schemeClr val="accent6">
                        <a:lumMod val="60000"/>
                        <a:lumOff val="40000"/>
                      </a:schemeClr>
                    </a:solidFill>
                  </a:tcPr>
                </a:tc>
                <a:extLst>
                  <a:ext uri="{0D108BD9-81ED-4DB2-BD59-A6C34878D82A}">
                    <a16:rowId xmlns:a16="http://schemas.microsoft.com/office/drawing/2014/main" val="4243520282"/>
                  </a:ext>
                </a:extLst>
              </a:tr>
            </a:tbl>
          </a:graphicData>
        </a:graphic>
      </p:graphicFrame>
      <p:sp>
        <p:nvSpPr>
          <p:cNvPr id="29" name="object 27" descr="Beige rectangle">
            <a:extLst>
              <a:ext uri="{FF2B5EF4-FFF2-40B4-BE49-F238E27FC236}">
                <a16:creationId xmlns:a16="http://schemas.microsoft.com/office/drawing/2014/main" id="{CE178D24-EC15-4677-8CE4-B6FAE887C7CE}"/>
              </a:ext>
            </a:extLst>
          </p:cNvPr>
          <p:cNvSpPr/>
          <p:nvPr/>
        </p:nvSpPr>
        <p:spPr>
          <a:xfrm>
            <a:off x="966898" y="1407646"/>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406036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ontent Placeholder 11" descr="Chart">
            <a:extLst>
              <a:ext uri="{FF2B5EF4-FFF2-40B4-BE49-F238E27FC236}">
                <a16:creationId xmlns:a16="http://schemas.microsoft.com/office/drawing/2014/main" id="{4B8F47FF-84A1-4BFF-9183-1D0D75899671}"/>
              </a:ext>
            </a:extLst>
          </p:cNvPr>
          <p:cNvGraphicFramePr>
            <a:graphicFrameLocks/>
          </p:cNvGraphicFramePr>
          <p:nvPr>
            <p:extLst/>
          </p:nvPr>
        </p:nvGraphicFramePr>
        <p:xfrm>
          <a:off x="6648675" y="2053173"/>
          <a:ext cx="1481012" cy="116101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52235" y="177682"/>
            <a:ext cx="10515600" cy="1325563"/>
          </a:xfrm>
        </p:spPr>
        <p:txBody>
          <a:bodyPr>
            <a:normAutofit/>
          </a:bodyPr>
          <a:lstStyle/>
          <a:p>
            <a:r>
              <a:rPr lang="en-US" dirty="0" smtClean="0"/>
              <a:t>YR 2020 CRISIS RESPONSE SYSTEM</a:t>
            </a:r>
            <a:endParaRPr lang="en-US" dirty="0"/>
          </a:p>
        </p:txBody>
      </p:sp>
      <p:graphicFrame>
        <p:nvGraphicFramePr>
          <p:cNvPr id="27"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643380" y="2053173"/>
          <a:ext cx="1316880" cy="1161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descr="Chart">
            <a:extLst>
              <a:ext uri="{FF2B5EF4-FFF2-40B4-BE49-F238E27FC236}">
                <a16:creationId xmlns:a16="http://schemas.microsoft.com/office/drawing/2014/main" id="{B880674A-C407-4235-A8D0-4F3C148E035B}"/>
              </a:ext>
            </a:extLst>
          </p:cNvPr>
          <p:cNvGraphicFramePr>
            <a:graphicFrameLocks/>
          </p:cNvGraphicFramePr>
          <p:nvPr>
            <p:extLst/>
          </p:nvPr>
        </p:nvGraphicFramePr>
        <p:xfrm>
          <a:off x="1930164" y="2053173"/>
          <a:ext cx="1481012" cy="11610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11" descr="Chart">
            <a:extLst>
              <a:ext uri="{FF2B5EF4-FFF2-40B4-BE49-F238E27FC236}">
                <a16:creationId xmlns:a16="http://schemas.microsoft.com/office/drawing/2014/main" id="{4965B496-2DD8-4644-BD32-C792562A4A9B}"/>
              </a:ext>
            </a:extLst>
          </p:cNvPr>
          <p:cNvGraphicFramePr>
            <a:graphicFrameLocks/>
          </p:cNvGraphicFramePr>
          <p:nvPr>
            <p:extLst/>
          </p:nvPr>
        </p:nvGraphicFramePr>
        <p:xfrm>
          <a:off x="3381080" y="2053173"/>
          <a:ext cx="1481012" cy="11610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ontent Placeholder 11" descr="Chart">
            <a:extLst>
              <a:ext uri="{FF2B5EF4-FFF2-40B4-BE49-F238E27FC236}">
                <a16:creationId xmlns:a16="http://schemas.microsoft.com/office/drawing/2014/main" id="{929A89A4-A764-4573-A43E-D883B54D5791}"/>
              </a:ext>
            </a:extLst>
          </p:cNvPr>
          <p:cNvGraphicFramePr>
            <a:graphicFrameLocks/>
          </p:cNvGraphicFramePr>
          <p:nvPr>
            <p:extLst/>
          </p:nvPr>
        </p:nvGraphicFramePr>
        <p:xfrm>
          <a:off x="5197759" y="2053173"/>
          <a:ext cx="1481012" cy="11610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ontent Placeholder 11" descr="Chart">
            <a:extLst>
              <a:ext uri="{FF2B5EF4-FFF2-40B4-BE49-F238E27FC236}">
                <a16:creationId xmlns:a16="http://schemas.microsoft.com/office/drawing/2014/main" id="{F8366091-405D-481E-B7F7-8B8F64FD1C87}"/>
              </a:ext>
            </a:extLst>
          </p:cNvPr>
          <p:cNvGraphicFramePr>
            <a:graphicFrameLocks/>
          </p:cNvGraphicFramePr>
          <p:nvPr>
            <p:extLst/>
          </p:nvPr>
        </p:nvGraphicFramePr>
        <p:xfrm>
          <a:off x="8099591" y="2053173"/>
          <a:ext cx="1481012" cy="1161017"/>
        </p:xfrm>
        <a:graphic>
          <a:graphicData uri="http://schemas.openxmlformats.org/drawingml/2006/chart">
            <c:chart xmlns:c="http://schemas.openxmlformats.org/drawingml/2006/chart" xmlns:r="http://schemas.openxmlformats.org/officeDocument/2006/relationships" r:id="rId8"/>
          </a:graphicData>
        </a:graphic>
      </p:graphicFrame>
      <p:sp>
        <p:nvSpPr>
          <p:cNvPr id="16" name="object 21">
            <a:extLst>
              <a:ext uri="{FF2B5EF4-FFF2-40B4-BE49-F238E27FC236}">
                <a16:creationId xmlns:a16="http://schemas.microsoft.com/office/drawing/2014/main" id="{FDFE3336-0975-4022-813D-426DF2A2CDE3}"/>
              </a:ext>
            </a:extLst>
          </p:cNvPr>
          <p:cNvSpPr txBox="1"/>
          <p:nvPr/>
        </p:nvSpPr>
        <p:spPr>
          <a:xfrm>
            <a:off x="2164907" y="3194337"/>
            <a:ext cx="1007272"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Street Outreach</a:t>
            </a:r>
            <a:endParaRPr lang="en-US" sz="1400" dirty="0">
              <a:solidFill>
                <a:schemeClr val="bg2">
                  <a:lumMod val="20000"/>
                  <a:lumOff val="80000"/>
                </a:schemeClr>
              </a:solidFill>
              <a:cs typeface="Arial"/>
            </a:endParaRPr>
          </a:p>
        </p:txBody>
      </p:sp>
      <p:sp>
        <p:nvSpPr>
          <p:cNvPr id="17" name="object 22">
            <a:extLst>
              <a:ext uri="{FF2B5EF4-FFF2-40B4-BE49-F238E27FC236}">
                <a16:creationId xmlns:a16="http://schemas.microsoft.com/office/drawing/2014/main" id="{D0254F3B-D1FC-4502-9765-D274E419877A}"/>
              </a:ext>
            </a:extLst>
          </p:cNvPr>
          <p:cNvSpPr txBox="1"/>
          <p:nvPr/>
        </p:nvSpPr>
        <p:spPr>
          <a:xfrm>
            <a:off x="3599086" y="3194337"/>
            <a:ext cx="1001544"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Coordinated Entry</a:t>
            </a:r>
            <a:endParaRPr lang="en-US" sz="1400" dirty="0">
              <a:solidFill>
                <a:schemeClr val="bg2">
                  <a:lumMod val="20000"/>
                  <a:lumOff val="80000"/>
                </a:schemeClr>
              </a:solidFill>
              <a:cs typeface="Arial"/>
            </a:endParaRPr>
          </a:p>
        </p:txBody>
      </p:sp>
      <p:sp>
        <p:nvSpPr>
          <p:cNvPr id="18" name="object 23">
            <a:extLst>
              <a:ext uri="{FF2B5EF4-FFF2-40B4-BE49-F238E27FC236}">
                <a16:creationId xmlns:a16="http://schemas.microsoft.com/office/drawing/2014/main" id="{04B2FD88-02F5-4328-AB03-EB8EC1A481F7}"/>
              </a:ext>
            </a:extLst>
          </p:cNvPr>
          <p:cNvSpPr txBox="1"/>
          <p:nvPr/>
        </p:nvSpPr>
        <p:spPr>
          <a:xfrm>
            <a:off x="5467689" y="3194337"/>
            <a:ext cx="901243" cy="443711"/>
          </a:xfrm>
          <a:prstGeom prst="rect">
            <a:avLst/>
          </a:prstGeom>
        </p:spPr>
        <p:txBody>
          <a:bodyPr vert="horz" wrap="square" lIns="0" tIns="12700" rIns="0" bIns="0" rtlCol="0">
            <a:spAutoFit/>
          </a:bodyPr>
          <a:lstStyle/>
          <a:p>
            <a:pPr marL="12700" algn="ctr">
              <a:lnSpc>
                <a:spcPct val="100000"/>
              </a:lnSpc>
              <a:spcBef>
                <a:spcPts val="100"/>
              </a:spcBef>
            </a:pPr>
            <a:r>
              <a:rPr lang="en-US" sz="1400" spc="-5" dirty="0" smtClean="0">
                <a:solidFill>
                  <a:schemeClr val="bg2">
                    <a:lumMod val="20000"/>
                    <a:lumOff val="80000"/>
                  </a:schemeClr>
                </a:solidFill>
                <a:cs typeface="Arial"/>
              </a:rPr>
              <a:t>Homeless Prevention</a:t>
            </a:r>
            <a:endParaRPr lang="en-US" sz="1400" dirty="0">
              <a:solidFill>
                <a:schemeClr val="bg2">
                  <a:lumMod val="20000"/>
                  <a:lumOff val="80000"/>
                </a:schemeClr>
              </a:solidFill>
              <a:cs typeface="Arial"/>
            </a:endParaRPr>
          </a:p>
        </p:txBody>
      </p:sp>
      <p:sp>
        <p:nvSpPr>
          <p:cNvPr id="19" name="object 24">
            <a:extLst>
              <a:ext uri="{FF2B5EF4-FFF2-40B4-BE49-F238E27FC236}">
                <a16:creationId xmlns:a16="http://schemas.microsoft.com/office/drawing/2014/main" id="{7A33CD89-F67A-4378-8AFD-C60011F6DBB4}"/>
              </a:ext>
            </a:extLst>
          </p:cNvPr>
          <p:cNvSpPr txBox="1"/>
          <p:nvPr/>
        </p:nvSpPr>
        <p:spPr>
          <a:xfrm>
            <a:off x="6974270" y="3194337"/>
            <a:ext cx="901241" cy="443711"/>
          </a:xfrm>
          <a:prstGeom prst="rect">
            <a:avLst/>
          </a:prstGeom>
        </p:spPr>
        <p:txBody>
          <a:bodyPr vert="horz" wrap="square" lIns="0" tIns="12700" rIns="0" bIns="0" rtlCol="0">
            <a:spAutoFit/>
          </a:bodyPr>
          <a:lstStyle/>
          <a:p>
            <a:pPr marL="12700" algn="ctr">
              <a:lnSpc>
                <a:spcPct val="100000"/>
              </a:lnSpc>
              <a:spcBef>
                <a:spcPts val="100"/>
              </a:spcBef>
            </a:pPr>
            <a:r>
              <a:rPr lang="en-US" sz="1400" spc="-5" dirty="0" smtClean="0">
                <a:solidFill>
                  <a:schemeClr val="bg2">
                    <a:lumMod val="20000"/>
                    <a:lumOff val="80000"/>
                  </a:schemeClr>
                </a:solidFill>
                <a:cs typeface="Arial"/>
              </a:rPr>
              <a:t>Diversion/Triage</a:t>
            </a:r>
            <a:endParaRPr lang="en-US" sz="1400" dirty="0">
              <a:solidFill>
                <a:schemeClr val="bg2">
                  <a:lumMod val="20000"/>
                  <a:lumOff val="80000"/>
                </a:schemeClr>
              </a:solidFill>
              <a:cs typeface="Arial"/>
            </a:endParaRPr>
          </a:p>
        </p:txBody>
      </p:sp>
      <p:sp>
        <p:nvSpPr>
          <p:cNvPr id="20" name="object 20">
            <a:extLst>
              <a:ext uri="{FF2B5EF4-FFF2-40B4-BE49-F238E27FC236}">
                <a16:creationId xmlns:a16="http://schemas.microsoft.com/office/drawing/2014/main" id="{2306528A-EF2E-492E-846A-8645AF605E9C}"/>
              </a:ext>
            </a:extLst>
          </p:cNvPr>
          <p:cNvSpPr txBox="1"/>
          <p:nvPr/>
        </p:nvSpPr>
        <p:spPr>
          <a:xfrm>
            <a:off x="852235" y="2506665"/>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12%</a:t>
            </a:r>
            <a:endParaRPr lang="en-US" dirty="0">
              <a:solidFill>
                <a:schemeClr val="accent1"/>
              </a:solidFill>
              <a:latin typeface="+mj-lt"/>
              <a:cs typeface="Arial"/>
            </a:endParaRPr>
          </a:p>
        </p:txBody>
      </p:sp>
      <p:sp>
        <p:nvSpPr>
          <p:cNvPr id="21" name="object 21">
            <a:extLst>
              <a:ext uri="{FF2B5EF4-FFF2-40B4-BE49-F238E27FC236}">
                <a16:creationId xmlns:a16="http://schemas.microsoft.com/office/drawing/2014/main" id="{2E9BBF33-FFEE-40F5-A249-CEA0DCAE3BE2}"/>
              </a:ext>
            </a:extLst>
          </p:cNvPr>
          <p:cNvSpPr txBox="1"/>
          <p:nvPr/>
        </p:nvSpPr>
        <p:spPr>
          <a:xfrm>
            <a:off x="2157505" y="2506665"/>
            <a:ext cx="1007276"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smtClean="0">
                <a:solidFill>
                  <a:schemeClr val="accent1"/>
                </a:solidFill>
                <a:latin typeface="+mj-lt"/>
                <a:cs typeface="Arial"/>
              </a:rPr>
              <a:t>13%</a:t>
            </a:r>
            <a:endParaRPr lang="en-US" dirty="0">
              <a:solidFill>
                <a:schemeClr val="accent1"/>
              </a:solidFill>
              <a:latin typeface="+mj-lt"/>
              <a:cs typeface="Arial"/>
            </a:endParaRPr>
          </a:p>
        </p:txBody>
      </p:sp>
      <p:sp>
        <p:nvSpPr>
          <p:cNvPr id="22" name="object 22">
            <a:extLst>
              <a:ext uri="{FF2B5EF4-FFF2-40B4-BE49-F238E27FC236}">
                <a16:creationId xmlns:a16="http://schemas.microsoft.com/office/drawing/2014/main" id="{891776FB-6173-49D8-9F32-944FBC4EABB1}"/>
              </a:ext>
            </a:extLst>
          </p:cNvPr>
          <p:cNvSpPr txBox="1"/>
          <p:nvPr/>
        </p:nvSpPr>
        <p:spPr>
          <a:xfrm>
            <a:off x="3777170" y="2506665"/>
            <a:ext cx="703609"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35%</a:t>
            </a:r>
            <a:endParaRPr lang="en-US" dirty="0">
              <a:solidFill>
                <a:schemeClr val="accent1"/>
              </a:solidFill>
              <a:latin typeface="+mj-lt"/>
              <a:cs typeface="Arial"/>
            </a:endParaRPr>
          </a:p>
        </p:txBody>
      </p:sp>
      <p:sp>
        <p:nvSpPr>
          <p:cNvPr id="23" name="object 23">
            <a:extLst>
              <a:ext uri="{FF2B5EF4-FFF2-40B4-BE49-F238E27FC236}">
                <a16:creationId xmlns:a16="http://schemas.microsoft.com/office/drawing/2014/main" id="{3689D36F-0E74-439C-8BF7-BE388B2B4545}"/>
              </a:ext>
            </a:extLst>
          </p:cNvPr>
          <p:cNvSpPr txBox="1"/>
          <p:nvPr/>
        </p:nvSpPr>
        <p:spPr>
          <a:xfrm>
            <a:off x="5485825" y="2506665"/>
            <a:ext cx="901247"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smtClean="0">
                <a:solidFill>
                  <a:schemeClr val="accent1"/>
                </a:solidFill>
                <a:latin typeface="+mj-lt"/>
                <a:cs typeface="Arial"/>
              </a:rPr>
              <a:t>17%</a:t>
            </a:r>
            <a:endParaRPr lang="en-US" dirty="0">
              <a:solidFill>
                <a:schemeClr val="accent1"/>
              </a:solidFill>
              <a:latin typeface="+mj-lt"/>
              <a:cs typeface="Arial"/>
            </a:endParaRPr>
          </a:p>
        </p:txBody>
      </p:sp>
      <p:sp>
        <p:nvSpPr>
          <p:cNvPr id="24" name="object 24">
            <a:extLst>
              <a:ext uri="{FF2B5EF4-FFF2-40B4-BE49-F238E27FC236}">
                <a16:creationId xmlns:a16="http://schemas.microsoft.com/office/drawing/2014/main" id="{9396CD8C-7E7D-4CBC-AFB3-A4424860B64E}"/>
              </a:ext>
            </a:extLst>
          </p:cNvPr>
          <p:cNvSpPr txBox="1"/>
          <p:nvPr/>
        </p:nvSpPr>
        <p:spPr>
          <a:xfrm>
            <a:off x="8476823" y="2506665"/>
            <a:ext cx="729903"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chemeClr val="accent1"/>
                </a:solidFill>
                <a:latin typeface="+mj-lt"/>
                <a:cs typeface="Arial"/>
              </a:rPr>
              <a:t>6</a:t>
            </a:r>
            <a:r>
              <a:rPr lang="en-US" spc="-5" dirty="0" smtClean="0">
                <a:solidFill>
                  <a:schemeClr val="accent1"/>
                </a:solidFill>
                <a:latin typeface="+mj-lt"/>
                <a:cs typeface="Arial"/>
              </a:rPr>
              <a:t>%</a:t>
            </a:r>
            <a:endParaRPr lang="en-US" dirty="0">
              <a:solidFill>
                <a:schemeClr val="accent1"/>
              </a:solidFill>
              <a:latin typeface="+mj-lt"/>
              <a:cs typeface="Arial"/>
            </a:endParaRPr>
          </a:p>
        </p:txBody>
      </p:sp>
      <p:sp>
        <p:nvSpPr>
          <p:cNvPr id="28" name="object 20">
            <a:extLst>
              <a:ext uri="{FF2B5EF4-FFF2-40B4-BE49-F238E27FC236}">
                <a16:creationId xmlns:a16="http://schemas.microsoft.com/office/drawing/2014/main" id="{B36D2764-7743-4684-BE95-4AE88B7DB06A}"/>
              </a:ext>
            </a:extLst>
          </p:cNvPr>
          <p:cNvSpPr txBox="1"/>
          <p:nvPr/>
        </p:nvSpPr>
        <p:spPr>
          <a:xfrm>
            <a:off x="852235" y="3194337"/>
            <a:ext cx="908030"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Rapid Re-Housing</a:t>
            </a:r>
            <a:endParaRPr lang="en-US" sz="1400" dirty="0">
              <a:solidFill>
                <a:schemeClr val="bg2">
                  <a:lumMod val="20000"/>
                  <a:lumOff val="80000"/>
                </a:schemeClr>
              </a:solidFill>
              <a:cs typeface="Arial"/>
            </a:endParaRPr>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969170" y="1425499"/>
            <a:ext cx="2808000" cy="0"/>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graphicFrame>
        <p:nvGraphicFramePr>
          <p:cNvPr id="33" name="Content Placeholder 11" descr="Chart">
            <a:extLst>
              <a:ext uri="{FF2B5EF4-FFF2-40B4-BE49-F238E27FC236}">
                <a16:creationId xmlns:a16="http://schemas.microsoft.com/office/drawing/2014/main" id="{EE3F9CC5-DBA6-45F8-BEB5-9AABA54A807D}"/>
              </a:ext>
            </a:extLst>
          </p:cNvPr>
          <p:cNvGraphicFramePr>
            <a:graphicFrameLocks/>
          </p:cNvGraphicFramePr>
          <p:nvPr>
            <p:extLst/>
          </p:nvPr>
        </p:nvGraphicFramePr>
        <p:xfrm>
          <a:off x="9550508" y="2053173"/>
          <a:ext cx="1481012" cy="1161017"/>
        </p:xfrm>
        <a:graphic>
          <a:graphicData uri="http://schemas.openxmlformats.org/drawingml/2006/chart">
            <c:chart xmlns:c="http://schemas.openxmlformats.org/drawingml/2006/chart" xmlns:r="http://schemas.openxmlformats.org/officeDocument/2006/relationships" r:id="rId9"/>
          </a:graphicData>
        </a:graphic>
      </p:graphicFrame>
      <p:sp>
        <p:nvSpPr>
          <p:cNvPr id="34" name="object 22">
            <a:extLst>
              <a:ext uri="{FF2B5EF4-FFF2-40B4-BE49-F238E27FC236}">
                <a16:creationId xmlns:a16="http://schemas.microsoft.com/office/drawing/2014/main" id="{920F091D-CD6E-4913-9674-EB69EC3CF30D}"/>
              </a:ext>
            </a:extLst>
          </p:cNvPr>
          <p:cNvSpPr txBox="1"/>
          <p:nvPr/>
        </p:nvSpPr>
        <p:spPr>
          <a:xfrm>
            <a:off x="8405656" y="3194337"/>
            <a:ext cx="901242" cy="659155"/>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bg2">
                    <a:lumMod val="20000"/>
                    <a:lumOff val="80000"/>
                  </a:schemeClr>
                </a:solidFill>
                <a:cs typeface="Arial"/>
              </a:rPr>
              <a:t>Other Permanent Housing</a:t>
            </a:r>
            <a:endParaRPr lang="en-US" sz="1400" dirty="0">
              <a:solidFill>
                <a:schemeClr val="bg2">
                  <a:lumMod val="20000"/>
                  <a:lumOff val="80000"/>
                </a:schemeClr>
              </a:solidFill>
              <a:cs typeface="Arial"/>
            </a:endParaRPr>
          </a:p>
        </p:txBody>
      </p:sp>
      <p:sp>
        <p:nvSpPr>
          <p:cNvPr id="35" name="object 23">
            <a:extLst>
              <a:ext uri="{FF2B5EF4-FFF2-40B4-BE49-F238E27FC236}">
                <a16:creationId xmlns:a16="http://schemas.microsoft.com/office/drawing/2014/main" id="{43B84908-3B8B-4F2C-919C-2334EC97AF43}"/>
              </a:ext>
            </a:extLst>
          </p:cNvPr>
          <p:cNvSpPr txBox="1"/>
          <p:nvPr/>
        </p:nvSpPr>
        <p:spPr>
          <a:xfrm>
            <a:off x="9846008" y="3194337"/>
            <a:ext cx="901243" cy="659155"/>
          </a:xfrm>
          <a:prstGeom prst="rect">
            <a:avLst/>
          </a:prstGeom>
        </p:spPr>
        <p:txBody>
          <a:bodyPr vert="horz" wrap="square" lIns="0" tIns="12700" rIns="0" bIns="0" rtlCol="0">
            <a:spAutoFit/>
          </a:bodyPr>
          <a:lstStyle/>
          <a:p>
            <a:pPr marL="12700" algn="ctr">
              <a:lnSpc>
                <a:spcPct val="100000"/>
              </a:lnSpc>
              <a:spcBef>
                <a:spcPts val="100"/>
              </a:spcBef>
            </a:pPr>
            <a:r>
              <a:rPr lang="en-US" sz="1400" spc="-5" dirty="0" smtClean="0">
                <a:solidFill>
                  <a:schemeClr val="bg2">
                    <a:lumMod val="20000"/>
                    <a:lumOff val="80000"/>
                  </a:schemeClr>
                </a:solidFill>
                <a:cs typeface="Arial"/>
              </a:rPr>
              <a:t>Permanent Supportive Housing</a:t>
            </a:r>
            <a:endParaRPr lang="en-US" sz="1400" dirty="0">
              <a:solidFill>
                <a:schemeClr val="bg2">
                  <a:lumMod val="20000"/>
                  <a:lumOff val="80000"/>
                </a:schemeClr>
              </a:solidFill>
              <a:cs typeface="Arial"/>
            </a:endParaRPr>
          </a:p>
        </p:txBody>
      </p:sp>
      <p:sp>
        <p:nvSpPr>
          <p:cNvPr id="36" name="object 22">
            <a:extLst>
              <a:ext uri="{FF2B5EF4-FFF2-40B4-BE49-F238E27FC236}">
                <a16:creationId xmlns:a16="http://schemas.microsoft.com/office/drawing/2014/main" id="{3E0CD13B-E1C5-4B1E-8D6F-830B20EB1901}"/>
              </a:ext>
            </a:extLst>
          </p:cNvPr>
          <p:cNvSpPr txBox="1"/>
          <p:nvPr/>
        </p:nvSpPr>
        <p:spPr>
          <a:xfrm>
            <a:off x="7039802" y="2506665"/>
            <a:ext cx="703609"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1"/>
                </a:solidFill>
                <a:latin typeface="+mj-lt"/>
                <a:cs typeface="Arial"/>
              </a:rPr>
              <a:t>50%</a:t>
            </a:r>
            <a:endParaRPr lang="en-US" dirty="0">
              <a:solidFill>
                <a:schemeClr val="accent1"/>
              </a:solidFill>
              <a:latin typeface="+mj-lt"/>
              <a:cs typeface="Arial"/>
            </a:endParaRPr>
          </a:p>
        </p:txBody>
      </p:sp>
      <p:sp>
        <p:nvSpPr>
          <p:cNvPr id="37" name="object 23">
            <a:extLst>
              <a:ext uri="{FF2B5EF4-FFF2-40B4-BE49-F238E27FC236}">
                <a16:creationId xmlns:a16="http://schemas.microsoft.com/office/drawing/2014/main" id="{67128195-4722-4370-9902-03BB1E8A9491}"/>
              </a:ext>
            </a:extLst>
          </p:cNvPr>
          <p:cNvSpPr txBox="1"/>
          <p:nvPr/>
        </p:nvSpPr>
        <p:spPr>
          <a:xfrm>
            <a:off x="9846008" y="2506665"/>
            <a:ext cx="901247" cy="289823"/>
          </a:xfrm>
          <a:prstGeom prst="rect">
            <a:avLst/>
          </a:prstGeom>
        </p:spPr>
        <p:txBody>
          <a:bodyPr vert="horz" wrap="square" lIns="0" tIns="12700" rIns="0" bIns="0" rtlCol="0">
            <a:spAutoFit/>
          </a:bodyPr>
          <a:lstStyle/>
          <a:p>
            <a:pPr marL="12700" algn="ctr">
              <a:lnSpc>
                <a:spcPct val="100000"/>
              </a:lnSpc>
              <a:spcBef>
                <a:spcPts val="100"/>
              </a:spcBef>
            </a:pPr>
            <a:r>
              <a:rPr lang="en-US" spc="-5" dirty="0">
                <a:solidFill>
                  <a:schemeClr val="accent1"/>
                </a:solidFill>
                <a:latin typeface="+mj-lt"/>
                <a:cs typeface="Arial"/>
              </a:rPr>
              <a:t>0</a:t>
            </a:r>
            <a:r>
              <a:rPr lang="en-US" spc="-5" dirty="0" smtClean="0">
                <a:solidFill>
                  <a:schemeClr val="accent1"/>
                </a:solidFill>
                <a:latin typeface="+mj-lt"/>
                <a:cs typeface="Arial"/>
              </a:rPr>
              <a:t>%</a:t>
            </a:r>
            <a:endParaRPr lang="en-US" dirty="0">
              <a:solidFill>
                <a:schemeClr val="accent1"/>
              </a:solidFill>
              <a:latin typeface="+mj-lt"/>
              <a:cs typeface="Arial"/>
            </a:endParaRPr>
          </a:p>
        </p:txBody>
      </p:sp>
      <p:sp>
        <p:nvSpPr>
          <p:cNvPr id="38" name="Text Placeholder 3">
            <a:extLst>
              <a:ext uri="{FF2B5EF4-FFF2-40B4-BE49-F238E27FC236}">
                <a16:creationId xmlns:a16="http://schemas.microsoft.com/office/drawing/2014/main" id="{3AAF2546-6871-494C-A126-C625BBE3261B}"/>
              </a:ext>
            </a:extLst>
          </p:cNvPr>
          <p:cNvSpPr txBox="1">
            <a:spLocks/>
          </p:cNvSpPr>
          <p:nvPr/>
        </p:nvSpPr>
        <p:spPr>
          <a:xfrm>
            <a:off x="4215354" y="1653707"/>
            <a:ext cx="3789362" cy="34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bg1"/>
                </a:solidFill>
              </a:rPr>
              <a:t>Total Served by Project Type</a:t>
            </a:r>
            <a:endParaRPr lang="en-US" b="1" dirty="0">
              <a:solidFill>
                <a:schemeClr val="bg1"/>
              </a:solidFill>
            </a:endParaRPr>
          </a:p>
        </p:txBody>
      </p:sp>
      <p:cxnSp>
        <p:nvCxnSpPr>
          <p:cNvPr id="6" name="Straight Connector 5" descr="Line">
            <a:extLst>
              <a:ext uri="{FF2B5EF4-FFF2-40B4-BE49-F238E27FC236}">
                <a16:creationId xmlns:a16="http://schemas.microsoft.com/office/drawing/2014/main" id="{5C0E71B8-1D2B-4965-B2E2-9D9AD54201BD}"/>
              </a:ext>
            </a:extLst>
          </p:cNvPr>
          <p:cNvCxnSpPr>
            <a:cxnSpLocks/>
          </p:cNvCxnSpPr>
          <p:nvPr/>
        </p:nvCxnSpPr>
        <p:spPr>
          <a:xfrm>
            <a:off x="2157505" y="1874335"/>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Line">
            <a:extLst>
              <a:ext uri="{FF2B5EF4-FFF2-40B4-BE49-F238E27FC236}">
                <a16:creationId xmlns:a16="http://schemas.microsoft.com/office/drawing/2014/main" id="{5C0E71B8-1D2B-4965-B2E2-9D9AD54201BD}"/>
              </a:ext>
            </a:extLst>
          </p:cNvPr>
          <p:cNvCxnSpPr>
            <a:cxnSpLocks/>
          </p:cNvCxnSpPr>
          <p:nvPr/>
        </p:nvCxnSpPr>
        <p:spPr>
          <a:xfrm>
            <a:off x="8129687" y="1914631"/>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Line">
            <a:extLst>
              <a:ext uri="{FF2B5EF4-FFF2-40B4-BE49-F238E27FC236}">
                <a16:creationId xmlns:a16="http://schemas.microsoft.com/office/drawing/2014/main" id="{5C0E71B8-1D2B-4965-B2E2-9D9AD54201BD}"/>
              </a:ext>
            </a:extLst>
          </p:cNvPr>
          <p:cNvCxnSpPr>
            <a:cxnSpLocks/>
          </p:cNvCxnSpPr>
          <p:nvPr/>
        </p:nvCxnSpPr>
        <p:spPr>
          <a:xfrm>
            <a:off x="5013553" y="1914631"/>
            <a:ext cx="0" cy="1763713"/>
          </a:xfrm>
          <a:prstGeom prst="line">
            <a:avLst/>
          </a:prstGeom>
          <a:ln w="3175">
            <a:solidFill>
              <a:schemeClr val="bg2">
                <a:lumMod val="20000"/>
                <a:lumOff val="80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9159035" y="482239"/>
            <a:ext cx="2606040" cy="62706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People Served:</a:t>
            </a:r>
          </a:p>
          <a:p>
            <a:pPr algn="ctr"/>
            <a:r>
              <a:rPr lang="en-US" dirty="0" smtClean="0"/>
              <a:t>1,210 </a:t>
            </a:r>
            <a:endParaRPr lang="en-US" dirty="0"/>
          </a:p>
        </p:txBody>
      </p:sp>
      <p:sp>
        <p:nvSpPr>
          <p:cNvPr id="5" name="TextBox 4"/>
          <p:cNvSpPr txBox="1"/>
          <p:nvPr/>
        </p:nvSpPr>
        <p:spPr>
          <a:xfrm>
            <a:off x="0" y="4298207"/>
            <a:ext cx="11303827" cy="1920240"/>
          </a:xfrm>
          <a:prstGeom prst="rect">
            <a:avLst/>
          </a:prstGeom>
          <a:solidFill>
            <a:schemeClr val="accent1">
              <a:lumMod val="75000"/>
            </a:schemeClr>
          </a:solidFill>
        </p:spPr>
        <p:txBody>
          <a:bodyPr wrap="square" rtlCol="0">
            <a:spAutoFit/>
          </a:bodyPr>
          <a:lstStyle/>
          <a:p>
            <a:endParaRPr lang="en-US" dirty="0"/>
          </a:p>
        </p:txBody>
      </p:sp>
      <p:sp>
        <p:nvSpPr>
          <p:cNvPr id="39" name="Rounded Rectangle 38"/>
          <p:cNvSpPr/>
          <p:nvPr/>
        </p:nvSpPr>
        <p:spPr>
          <a:xfrm>
            <a:off x="9159035" y="1316009"/>
            <a:ext cx="2606040" cy="62706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Total Adults Served:</a:t>
            </a:r>
          </a:p>
          <a:p>
            <a:pPr algn="ctr"/>
            <a:r>
              <a:rPr lang="en-US" dirty="0" smtClean="0"/>
              <a:t>912</a:t>
            </a:r>
            <a:endParaRPr lang="en-US" dirty="0"/>
          </a:p>
        </p:txBody>
      </p:sp>
      <p:graphicFrame>
        <p:nvGraphicFramePr>
          <p:cNvPr id="40"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2640321" y="4663202"/>
          <a:ext cx="1316880" cy="1161343"/>
        </p:xfrm>
        <a:graphic>
          <a:graphicData uri="http://schemas.openxmlformats.org/drawingml/2006/chart">
            <c:chart xmlns:c="http://schemas.openxmlformats.org/drawingml/2006/chart" xmlns:r="http://schemas.openxmlformats.org/officeDocument/2006/relationships" r:id="rId10"/>
          </a:graphicData>
        </a:graphic>
      </p:graphicFrame>
      <p:sp>
        <p:nvSpPr>
          <p:cNvPr id="41" name="object 20">
            <a:extLst>
              <a:ext uri="{FF2B5EF4-FFF2-40B4-BE49-F238E27FC236}">
                <a16:creationId xmlns:a16="http://schemas.microsoft.com/office/drawing/2014/main" id="{2306528A-EF2E-492E-846A-8645AF605E9C}"/>
              </a:ext>
            </a:extLst>
          </p:cNvPr>
          <p:cNvSpPr txBox="1"/>
          <p:nvPr/>
        </p:nvSpPr>
        <p:spPr>
          <a:xfrm>
            <a:off x="2844745" y="5113953"/>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accent3"/>
                </a:solidFill>
                <a:latin typeface="+mj-lt"/>
                <a:cs typeface="Arial"/>
              </a:rPr>
              <a:t>6</a:t>
            </a:r>
            <a:r>
              <a:rPr lang="en-US" dirty="0" smtClean="0">
                <a:solidFill>
                  <a:schemeClr val="accent3"/>
                </a:solidFill>
                <a:latin typeface="+mj-lt"/>
                <a:cs typeface="Arial"/>
              </a:rPr>
              <a:t>%</a:t>
            </a:r>
            <a:endParaRPr lang="en-US" dirty="0">
              <a:solidFill>
                <a:schemeClr val="accent3"/>
              </a:solidFill>
              <a:latin typeface="+mj-lt"/>
              <a:cs typeface="Arial"/>
            </a:endParaRPr>
          </a:p>
        </p:txBody>
      </p:sp>
      <p:sp>
        <p:nvSpPr>
          <p:cNvPr id="42" name="object 20">
            <a:extLst>
              <a:ext uri="{FF2B5EF4-FFF2-40B4-BE49-F238E27FC236}">
                <a16:creationId xmlns:a16="http://schemas.microsoft.com/office/drawing/2014/main" id="{B36D2764-7743-4684-BE95-4AE88B7DB06A}"/>
              </a:ext>
            </a:extLst>
          </p:cNvPr>
          <p:cNvSpPr txBox="1"/>
          <p:nvPr/>
        </p:nvSpPr>
        <p:spPr>
          <a:xfrm>
            <a:off x="2869140" y="5804946"/>
            <a:ext cx="908030" cy="228268"/>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accent3"/>
                </a:solidFill>
                <a:cs typeface="Arial"/>
              </a:rPr>
              <a:t>Veterans</a:t>
            </a:r>
            <a:endParaRPr lang="en-US" sz="1400" dirty="0">
              <a:solidFill>
                <a:schemeClr val="accent3"/>
              </a:solidFill>
              <a:cs typeface="Arial"/>
            </a:endParaRPr>
          </a:p>
        </p:txBody>
      </p:sp>
      <p:sp>
        <p:nvSpPr>
          <p:cNvPr id="43" name="Text Placeholder 3">
            <a:extLst>
              <a:ext uri="{FF2B5EF4-FFF2-40B4-BE49-F238E27FC236}">
                <a16:creationId xmlns:a16="http://schemas.microsoft.com/office/drawing/2014/main" id="{3AAF2546-6871-494C-A126-C625BBE3261B}"/>
              </a:ext>
            </a:extLst>
          </p:cNvPr>
          <p:cNvSpPr txBox="1">
            <a:spLocks/>
          </p:cNvSpPr>
          <p:nvPr/>
        </p:nvSpPr>
        <p:spPr>
          <a:xfrm>
            <a:off x="4215354" y="4373050"/>
            <a:ext cx="3789362" cy="34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accent3"/>
                </a:solidFill>
              </a:rPr>
              <a:t>Total Served by Categories</a:t>
            </a:r>
            <a:endParaRPr lang="en-US" b="1" dirty="0">
              <a:solidFill>
                <a:schemeClr val="accent3"/>
              </a:solidFill>
            </a:endParaRPr>
          </a:p>
        </p:txBody>
      </p:sp>
      <p:graphicFrame>
        <p:nvGraphicFramePr>
          <p:cNvPr id="44"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5013553" y="4663202"/>
          <a:ext cx="1244028" cy="1161343"/>
        </p:xfrm>
        <a:graphic>
          <a:graphicData uri="http://schemas.openxmlformats.org/drawingml/2006/chart">
            <c:chart xmlns:c="http://schemas.openxmlformats.org/drawingml/2006/chart" xmlns:r="http://schemas.openxmlformats.org/officeDocument/2006/relationships" r:id="rId11"/>
          </a:graphicData>
        </a:graphic>
      </p:graphicFrame>
      <p:sp>
        <p:nvSpPr>
          <p:cNvPr id="45" name="object 20">
            <a:extLst>
              <a:ext uri="{FF2B5EF4-FFF2-40B4-BE49-F238E27FC236}">
                <a16:creationId xmlns:a16="http://schemas.microsoft.com/office/drawing/2014/main" id="{2306528A-EF2E-492E-846A-8645AF605E9C}"/>
              </a:ext>
            </a:extLst>
          </p:cNvPr>
          <p:cNvSpPr txBox="1"/>
          <p:nvPr/>
        </p:nvSpPr>
        <p:spPr>
          <a:xfrm>
            <a:off x="5217976" y="5098961"/>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3"/>
                </a:solidFill>
                <a:latin typeface="+mj-lt"/>
                <a:cs typeface="Arial"/>
              </a:rPr>
              <a:t>10%</a:t>
            </a:r>
            <a:endParaRPr lang="en-US" dirty="0">
              <a:solidFill>
                <a:schemeClr val="accent3"/>
              </a:solidFill>
              <a:latin typeface="+mj-lt"/>
              <a:cs typeface="Arial"/>
            </a:endParaRPr>
          </a:p>
        </p:txBody>
      </p:sp>
      <p:sp>
        <p:nvSpPr>
          <p:cNvPr id="46" name="object 20">
            <a:extLst>
              <a:ext uri="{FF2B5EF4-FFF2-40B4-BE49-F238E27FC236}">
                <a16:creationId xmlns:a16="http://schemas.microsoft.com/office/drawing/2014/main" id="{B36D2764-7743-4684-BE95-4AE88B7DB06A}"/>
              </a:ext>
            </a:extLst>
          </p:cNvPr>
          <p:cNvSpPr txBox="1"/>
          <p:nvPr/>
        </p:nvSpPr>
        <p:spPr>
          <a:xfrm>
            <a:off x="5227380" y="5727216"/>
            <a:ext cx="908030"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accent3"/>
                </a:solidFill>
                <a:cs typeface="Arial"/>
              </a:rPr>
              <a:t>Chronic Homeless</a:t>
            </a:r>
            <a:endParaRPr lang="en-US" sz="1400" dirty="0">
              <a:solidFill>
                <a:schemeClr val="accent3"/>
              </a:solidFill>
              <a:cs typeface="Arial"/>
            </a:endParaRPr>
          </a:p>
        </p:txBody>
      </p:sp>
      <p:graphicFrame>
        <p:nvGraphicFramePr>
          <p:cNvPr id="47" name="Content Placeholder 26" descr="Chart">
            <a:extLst>
              <a:ext uri="{FF2B5EF4-FFF2-40B4-BE49-F238E27FC236}">
                <a16:creationId xmlns:a16="http://schemas.microsoft.com/office/drawing/2014/main" id="{8B7962D3-FAFD-4B86-A9C4-A868A9DF6045}"/>
              </a:ext>
            </a:extLst>
          </p:cNvPr>
          <p:cNvGraphicFramePr>
            <a:graphicFrameLocks noGrp="1"/>
          </p:cNvGraphicFramePr>
          <p:nvPr>
            <p:ph sz="half" idx="13"/>
            <p:extLst/>
          </p:nvPr>
        </p:nvGraphicFramePr>
        <p:xfrm>
          <a:off x="7721745" y="4649846"/>
          <a:ext cx="1244028" cy="1161343"/>
        </p:xfrm>
        <a:graphic>
          <a:graphicData uri="http://schemas.openxmlformats.org/drawingml/2006/chart">
            <c:chart xmlns:c="http://schemas.openxmlformats.org/drawingml/2006/chart" xmlns:r="http://schemas.openxmlformats.org/officeDocument/2006/relationships" r:id="rId12"/>
          </a:graphicData>
        </a:graphic>
      </p:graphicFrame>
      <p:sp>
        <p:nvSpPr>
          <p:cNvPr id="48" name="object 20">
            <a:extLst>
              <a:ext uri="{FF2B5EF4-FFF2-40B4-BE49-F238E27FC236}">
                <a16:creationId xmlns:a16="http://schemas.microsoft.com/office/drawing/2014/main" id="{2306528A-EF2E-492E-846A-8645AF605E9C}"/>
              </a:ext>
            </a:extLst>
          </p:cNvPr>
          <p:cNvSpPr txBox="1"/>
          <p:nvPr/>
        </p:nvSpPr>
        <p:spPr>
          <a:xfrm>
            <a:off x="7875511" y="5113953"/>
            <a:ext cx="908033" cy="289823"/>
          </a:xfrm>
          <a:prstGeom prst="rect">
            <a:avLst/>
          </a:prstGeom>
        </p:spPr>
        <p:txBody>
          <a:bodyPr vert="horz" wrap="square" lIns="0" tIns="12700" rIns="0" bIns="0" rtlCol="0">
            <a:spAutoFit/>
          </a:bodyPr>
          <a:lstStyle/>
          <a:p>
            <a:pPr marL="12700" algn="ctr">
              <a:lnSpc>
                <a:spcPct val="100000"/>
              </a:lnSpc>
              <a:spcBef>
                <a:spcPts val="100"/>
              </a:spcBef>
            </a:pPr>
            <a:r>
              <a:rPr lang="en-US" dirty="0" smtClean="0">
                <a:solidFill>
                  <a:schemeClr val="accent3"/>
                </a:solidFill>
                <a:latin typeface="+mj-lt"/>
                <a:cs typeface="Arial"/>
              </a:rPr>
              <a:t>13%</a:t>
            </a:r>
            <a:endParaRPr lang="en-US" dirty="0">
              <a:solidFill>
                <a:schemeClr val="accent3"/>
              </a:solidFill>
              <a:latin typeface="+mj-lt"/>
              <a:cs typeface="Arial"/>
            </a:endParaRPr>
          </a:p>
        </p:txBody>
      </p:sp>
      <p:sp>
        <p:nvSpPr>
          <p:cNvPr id="49" name="object 20">
            <a:extLst>
              <a:ext uri="{FF2B5EF4-FFF2-40B4-BE49-F238E27FC236}">
                <a16:creationId xmlns:a16="http://schemas.microsoft.com/office/drawing/2014/main" id="{B36D2764-7743-4684-BE95-4AE88B7DB06A}"/>
              </a:ext>
            </a:extLst>
          </p:cNvPr>
          <p:cNvSpPr txBox="1"/>
          <p:nvPr/>
        </p:nvSpPr>
        <p:spPr>
          <a:xfrm>
            <a:off x="7872674" y="5702987"/>
            <a:ext cx="908030" cy="443711"/>
          </a:xfrm>
          <a:prstGeom prst="rect">
            <a:avLst/>
          </a:prstGeom>
        </p:spPr>
        <p:txBody>
          <a:bodyPr vert="horz" wrap="square" lIns="0" tIns="12700" rIns="0" bIns="0" rtlCol="0">
            <a:spAutoFit/>
          </a:bodyPr>
          <a:lstStyle/>
          <a:p>
            <a:pPr marL="12700" algn="ctr">
              <a:lnSpc>
                <a:spcPct val="100000"/>
              </a:lnSpc>
              <a:spcBef>
                <a:spcPts val="100"/>
              </a:spcBef>
            </a:pPr>
            <a:r>
              <a:rPr lang="en-US" sz="1400" dirty="0" smtClean="0">
                <a:solidFill>
                  <a:schemeClr val="accent3"/>
                </a:solidFill>
                <a:cs typeface="Arial"/>
              </a:rPr>
              <a:t>Youth Homeless</a:t>
            </a:r>
            <a:endParaRPr lang="en-US" sz="1400" dirty="0">
              <a:solidFill>
                <a:schemeClr val="accent3"/>
              </a:solidFill>
              <a:cs typeface="Arial"/>
            </a:endParaRPr>
          </a:p>
        </p:txBody>
      </p:sp>
    </p:spTree>
    <p:extLst>
      <p:ext uri="{BB962C8B-B14F-4D97-AF65-F5344CB8AC3E}">
        <p14:creationId xmlns:p14="http://schemas.microsoft.com/office/powerpoint/2010/main" val="607910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Next? </a:t>
            </a:r>
            <a:endParaRPr lang="en-US" dirty="0"/>
          </a:p>
        </p:txBody>
      </p:sp>
      <p:sp>
        <p:nvSpPr>
          <p:cNvPr id="2" name="Content Placeholder 1"/>
          <p:cNvSpPr>
            <a:spLocks noGrp="1"/>
          </p:cNvSpPr>
          <p:nvPr>
            <p:ph sz="quarter" idx="1"/>
          </p:nvPr>
        </p:nvSpPr>
        <p:spPr/>
        <p:txBody>
          <a:bodyPr/>
          <a:lstStyle/>
          <a:p>
            <a:r>
              <a:rPr lang="en-US" dirty="0" smtClean="0"/>
              <a:t>Identify </a:t>
            </a:r>
            <a:r>
              <a:rPr lang="en-US" dirty="0" smtClean="0"/>
              <a:t>strategic way to increase the [ARD] from [$118,641] to [$184,414].</a:t>
            </a:r>
          </a:p>
          <a:p>
            <a:r>
              <a:rPr lang="en-US" dirty="0"/>
              <a:t>Identify strategic </a:t>
            </a:r>
            <a:r>
              <a:rPr lang="en-US" dirty="0" smtClean="0"/>
              <a:t>way </a:t>
            </a:r>
            <a:r>
              <a:rPr lang="en-US" dirty="0"/>
              <a:t>to address gaps in the </a:t>
            </a:r>
            <a:r>
              <a:rPr lang="en-US" dirty="0" smtClean="0"/>
              <a:t>community throughout all funds.</a:t>
            </a:r>
          </a:p>
          <a:p>
            <a:r>
              <a:rPr lang="en-US" dirty="0" smtClean="0"/>
              <a:t>Identify strategic way to increase potential funding opportunities.</a:t>
            </a:r>
            <a:endParaRPr lang="en-US" dirty="0"/>
          </a:p>
          <a:p>
            <a:endParaRPr lang="en-US" dirty="0"/>
          </a:p>
          <a:p>
            <a:endParaRPr lang="en-US" dirty="0"/>
          </a:p>
        </p:txBody>
      </p:sp>
    </p:spTree>
    <p:extLst>
      <p:ext uri="{BB962C8B-B14F-4D97-AF65-F5344CB8AC3E}">
        <p14:creationId xmlns:p14="http://schemas.microsoft.com/office/powerpoint/2010/main" val="38672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Friday, September 17 – Local application </a:t>
            </a:r>
            <a:r>
              <a:rPr lang="en-US" dirty="0"/>
              <a:t>r</a:t>
            </a:r>
            <a:r>
              <a:rPr lang="en-US" dirty="0" smtClean="0"/>
              <a:t>elease </a:t>
            </a:r>
            <a:r>
              <a:rPr lang="en-US" dirty="0"/>
              <a:t>d</a:t>
            </a:r>
            <a:r>
              <a:rPr lang="en-US" dirty="0" smtClean="0"/>
              <a:t>ate.  Materials posted on website.</a:t>
            </a:r>
          </a:p>
          <a:p>
            <a:r>
              <a:rPr lang="en-US" dirty="0" smtClean="0"/>
              <a:t>Friday, October 15 – Local deadline.  All project applications are due in E-snaps.  </a:t>
            </a:r>
          </a:p>
          <a:p>
            <a:r>
              <a:rPr lang="en-US" dirty="0" smtClean="0"/>
              <a:t>Tuesday, October 19 – Tuesday, October 26 – Scoring and Review Committee will review applications.  They will meet on the 26</a:t>
            </a:r>
            <a:r>
              <a:rPr lang="en-US" baseline="30000" dirty="0" smtClean="0"/>
              <a:t>th</a:t>
            </a:r>
            <a:r>
              <a:rPr lang="en-US" dirty="0" smtClean="0"/>
              <a:t> to rank project applications and finalize the Priority Listing.</a:t>
            </a:r>
          </a:p>
          <a:p>
            <a:r>
              <a:rPr lang="en-US" dirty="0" smtClean="0"/>
              <a:t>Wednesday, October 27 – </a:t>
            </a:r>
            <a:r>
              <a:rPr lang="en-US" dirty="0" err="1" smtClean="0"/>
              <a:t>CoC</a:t>
            </a:r>
            <a:r>
              <a:rPr lang="en-US" dirty="0" smtClean="0"/>
              <a:t> Board will vote on Priority Listing.</a:t>
            </a:r>
          </a:p>
          <a:p>
            <a:r>
              <a:rPr lang="en-US" dirty="0" smtClean="0"/>
              <a:t>Friday, October 29 – Project Applicants will be notified of application rankings, rejections, and reductions.  The Priority Listing will be posted.</a:t>
            </a:r>
          </a:p>
          <a:p>
            <a:r>
              <a:rPr lang="en-US" dirty="0" smtClean="0"/>
              <a:t>Friday, November 12 – Local deadline for </a:t>
            </a:r>
            <a:r>
              <a:rPr lang="en-US" dirty="0" err="1" smtClean="0"/>
              <a:t>CoC</a:t>
            </a:r>
            <a:r>
              <a:rPr lang="en-US" dirty="0" smtClean="0"/>
              <a:t> Consolidated Application in e-snaps</a:t>
            </a:r>
          </a:p>
          <a:p>
            <a:r>
              <a:rPr lang="en-US" dirty="0" smtClean="0"/>
              <a:t>Tuesday, November 16- HUD Deadline for </a:t>
            </a:r>
            <a:r>
              <a:rPr lang="en-US" dirty="0" err="1" smtClean="0"/>
              <a:t>CoC</a:t>
            </a:r>
            <a:r>
              <a:rPr lang="en-US" dirty="0" smtClean="0"/>
              <a:t> Consolidated Application in e-snaps</a:t>
            </a:r>
          </a:p>
          <a:p>
            <a:endParaRPr lang="en-US" dirty="0"/>
          </a:p>
        </p:txBody>
      </p:sp>
    </p:spTree>
    <p:extLst>
      <p:ext uri="{BB962C8B-B14F-4D97-AF65-F5344CB8AC3E}">
        <p14:creationId xmlns:p14="http://schemas.microsoft.com/office/powerpoint/2010/main" val="13627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Competition Summary</a:t>
            </a:r>
            <a:endParaRPr lang="en-US" dirty="0"/>
          </a:p>
        </p:txBody>
      </p:sp>
      <p:sp>
        <p:nvSpPr>
          <p:cNvPr id="2" name="Content Placeholder 1"/>
          <p:cNvSpPr>
            <a:spLocks noGrp="1"/>
          </p:cNvSpPr>
          <p:nvPr>
            <p:ph sz="quarter" idx="1"/>
          </p:nvPr>
        </p:nvSpPr>
        <p:spPr/>
        <p:txBody>
          <a:bodyPr/>
          <a:lstStyle/>
          <a:p>
            <a:r>
              <a:rPr lang="en-US" dirty="0" smtClean="0"/>
              <a:t>Competition starts now</a:t>
            </a:r>
          </a:p>
          <a:p>
            <a:pPr lvl="1"/>
            <a:r>
              <a:rPr lang="en-US" dirty="0" smtClean="0"/>
              <a:t>Identify </a:t>
            </a:r>
            <a:r>
              <a:rPr lang="en-US" dirty="0"/>
              <a:t>strategic way to increase the [ARD] from [$118,641] to [$184,414</a:t>
            </a:r>
            <a:r>
              <a:rPr lang="en-US" dirty="0" smtClean="0"/>
              <a:t>].</a:t>
            </a:r>
          </a:p>
          <a:p>
            <a:pPr lvl="1"/>
            <a:r>
              <a:rPr lang="en-US" dirty="0"/>
              <a:t>Identify strategic way to address gaps in the community throughout all funds.</a:t>
            </a:r>
          </a:p>
          <a:p>
            <a:pPr lvl="1"/>
            <a:r>
              <a:rPr lang="en-US" dirty="0"/>
              <a:t>Identify strategic way to increase potential funding opportunities</a:t>
            </a:r>
            <a:r>
              <a:rPr lang="en-US" dirty="0" smtClean="0"/>
              <a:t>.</a:t>
            </a:r>
            <a:endParaRPr lang="en-US" dirty="0"/>
          </a:p>
          <a:p>
            <a:r>
              <a:rPr lang="en-US" dirty="0" smtClean="0"/>
              <a:t>What’s our advantage? </a:t>
            </a:r>
          </a:p>
          <a:p>
            <a:pPr lvl="1"/>
            <a:r>
              <a:rPr lang="en-US" dirty="0" smtClean="0"/>
              <a:t>This is a collaborative process, let’s work together to create a system of care driven by the needs of our community.</a:t>
            </a:r>
            <a:endParaRPr lang="en-US" dirty="0"/>
          </a:p>
        </p:txBody>
      </p:sp>
    </p:spTree>
    <p:extLst>
      <p:ext uri="{BB962C8B-B14F-4D97-AF65-F5344CB8AC3E}">
        <p14:creationId xmlns:p14="http://schemas.microsoft.com/office/powerpoint/2010/main" val="14210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 </a:t>
            </a:r>
            <a:r>
              <a:rPr lang="en-US" dirty="0" smtClean="0"/>
              <a:t>Information</a:t>
            </a:r>
            <a:endParaRPr lang="en-US" dirty="0"/>
          </a:p>
        </p:txBody>
      </p:sp>
      <p:sp>
        <p:nvSpPr>
          <p:cNvPr id="2" name="Content Placeholder 1"/>
          <p:cNvSpPr>
            <a:spLocks noGrp="1"/>
          </p:cNvSpPr>
          <p:nvPr>
            <p:ph sz="quarter" idx="1"/>
          </p:nvPr>
        </p:nvSpPr>
        <p:spPr/>
        <p:txBody>
          <a:bodyPr/>
          <a:lstStyle/>
          <a:p>
            <a:r>
              <a:rPr lang="en-US" dirty="0" smtClean="0"/>
              <a:t>Visit </a:t>
            </a:r>
            <a:r>
              <a:rPr lang="en-US" dirty="0" smtClean="0">
                <a:hlinkClick r:id="rId2"/>
              </a:rPr>
              <a:t>St. Johns County CoC</a:t>
            </a:r>
            <a:r>
              <a:rPr lang="en-US" dirty="0" smtClean="0"/>
              <a:t> for:</a:t>
            </a:r>
            <a:endParaRPr lang="en-US" dirty="0"/>
          </a:p>
          <a:p>
            <a:pPr lvl="1"/>
            <a:r>
              <a:rPr lang="en-US" dirty="0" smtClean="0"/>
              <a:t>Blank Application</a:t>
            </a:r>
          </a:p>
          <a:p>
            <a:pPr lvl="1"/>
            <a:r>
              <a:rPr lang="en-US" dirty="0" smtClean="0"/>
              <a:t>FAQ’s</a:t>
            </a:r>
            <a:endParaRPr lang="en-US" dirty="0"/>
          </a:p>
          <a:p>
            <a:pPr lvl="1"/>
            <a:r>
              <a:rPr lang="en-US" dirty="0" smtClean="0"/>
              <a:t>Policies </a:t>
            </a:r>
            <a:endParaRPr lang="en-US" dirty="0"/>
          </a:p>
          <a:p>
            <a:pPr lvl="1"/>
            <a:r>
              <a:rPr lang="en-US" dirty="0" err="1" smtClean="0"/>
              <a:t>Esnaps</a:t>
            </a:r>
            <a:r>
              <a:rPr lang="en-US" dirty="0" smtClean="0"/>
              <a:t> Guidance</a:t>
            </a:r>
            <a:endParaRPr lang="en-US" dirty="0"/>
          </a:p>
          <a:p>
            <a:pPr lvl="1"/>
            <a:r>
              <a:rPr lang="en-US" dirty="0" smtClean="0"/>
              <a:t>2021 Score Card</a:t>
            </a:r>
          </a:p>
          <a:p>
            <a:pPr lvl="1"/>
            <a:r>
              <a:rPr lang="en-US" dirty="0" smtClean="0"/>
              <a:t>Questions regarding data </a:t>
            </a:r>
            <a:r>
              <a:rPr lang="en-US" dirty="0" smtClean="0">
                <a:hlinkClick r:id="rId3"/>
              </a:rPr>
              <a:t>Brittany.Coronado@flaglerhealth.org</a:t>
            </a:r>
            <a:r>
              <a:rPr lang="en-US" dirty="0" smtClean="0"/>
              <a:t>	</a:t>
            </a:r>
          </a:p>
          <a:p>
            <a:pPr lvl="1"/>
            <a:r>
              <a:rPr lang="en-US" dirty="0" smtClean="0"/>
              <a:t>Questions regarding application </a:t>
            </a:r>
            <a:r>
              <a:rPr lang="en-US" dirty="0" smtClean="0">
                <a:hlinkClick r:id="rId4"/>
              </a:rPr>
              <a:t>Lindsey.Rodea@flaglerhealth.org</a:t>
            </a:r>
            <a:r>
              <a:rPr lang="en-US" dirty="0" smtClean="0"/>
              <a:t> </a:t>
            </a:r>
            <a:endParaRPr lang="en-US" dirty="0"/>
          </a:p>
          <a:p>
            <a:endParaRPr lang="en-US" dirty="0"/>
          </a:p>
        </p:txBody>
      </p:sp>
    </p:spTree>
    <p:extLst>
      <p:ext uri="{BB962C8B-B14F-4D97-AF65-F5344CB8AC3E}">
        <p14:creationId xmlns:p14="http://schemas.microsoft.com/office/powerpoint/2010/main" val="198097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the CoC Program Competition?</a:t>
            </a:r>
            <a:endParaRPr lang="en-US" dirty="0"/>
          </a:p>
        </p:txBody>
      </p:sp>
      <p:sp>
        <p:nvSpPr>
          <p:cNvPr id="2" name="Content Placeholder 1"/>
          <p:cNvSpPr>
            <a:spLocks noGrp="1"/>
          </p:cNvSpPr>
          <p:nvPr>
            <p:ph sz="quarter" idx="1"/>
          </p:nvPr>
        </p:nvSpPr>
        <p:spPr/>
        <p:txBody>
          <a:bodyPr>
            <a:normAutofit/>
          </a:bodyPr>
          <a:lstStyle/>
          <a:p>
            <a:r>
              <a:rPr lang="en-US" dirty="0" smtClean="0"/>
              <a:t>The Continuum of Care (CoC) Program, promotes a community-wide commitment to the goal of ending homelessness.</a:t>
            </a:r>
          </a:p>
          <a:p>
            <a:r>
              <a:rPr lang="en-US" dirty="0" smtClean="0"/>
              <a:t>Each year, there is a Notice of Funding </a:t>
            </a:r>
            <a:r>
              <a:rPr lang="en-US" dirty="0"/>
              <a:t>O</a:t>
            </a:r>
            <a:r>
              <a:rPr lang="en-US" dirty="0" smtClean="0"/>
              <a:t>pportunity (NOFO) which is made available by The U.S. Department of Housing and Urban Development (HUD).</a:t>
            </a:r>
            <a:r>
              <a:rPr lang="en-US" dirty="0"/>
              <a:t> </a:t>
            </a:r>
            <a:r>
              <a:rPr lang="en-US" dirty="0" smtClean="0"/>
              <a:t>Local </a:t>
            </a:r>
            <a:r>
              <a:rPr lang="en-US" dirty="0" err="1" smtClean="0"/>
              <a:t>CoCs</a:t>
            </a:r>
            <a:r>
              <a:rPr lang="en-US" dirty="0" smtClean="0"/>
              <a:t> compete nationally to access federal funds. HUD requires the Collaborative Applicant to complete a consolidated application </a:t>
            </a:r>
            <a:r>
              <a:rPr lang="en-US" dirty="0"/>
              <a:t>on behalf of the </a:t>
            </a:r>
            <a:r>
              <a:rPr lang="en-US" dirty="0" smtClean="0"/>
              <a:t>homeless </a:t>
            </a:r>
            <a:r>
              <a:rPr lang="en-US" dirty="0"/>
              <a:t>programs in their CoC.  </a:t>
            </a:r>
          </a:p>
          <a:p>
            <a:r>
              <a:rPr lang="en-US" dirty="0" smtClean="0"/>
              <a:t>Flagler Hospital and its role as the Collaborative Applicant will respond to the annual competition and will put on a local competition for project applications.</a:t>
            </a:r>
            <a:endParaRPr lang="en-US" dirty="0"/>
          </a:p>
        </p:txBody>
      </p:sp>
    </p:spTree>
    <p:extLst>
      <p:ext uri="{BB962C8B-B14F-4D97-AF65-F5344CB8AC3E}">
        <p14:creationId xmlns:p14="http://schemas.microsoft.com/office/powerpoint/2010/main" val="76202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Funding Availability</a:t>
            </a:r>
            <a:endParaRPr lang="en-US" dirty="0"/>
          </a:p>
        </p:txBody>
      </p:sp>
      <p:sp>
        <p:nvSpPr>
          <p:cNvPr id="2" name="Content Placeholder 1"/>
          <p:cNvSpPr>
            <a:spLocks noGrp="1"/>
          </p:cNvSpPr>
          <p:nvPr>
            <p:ph sz="quarter" idx="1"/>
          </p:nvPr>
        </p:nvSpPr>
        <p:spPr/>
        <p:txBody>
          <a:bodyPr>
            <a:normAutofit/>
          </a:bodyPr>
          <a:lstStyle/>
          <a:p>
            <a:r>
              <a:rPr lang="en-US" dirty="0" smtClean="0"/>
              <a:t>The Annual Renewal Demand (ARD) for St. Johns County CoC is based on last years awarded projects. The FY 2021 competition has an ARD of $118,641 available to eligible applicants</a:t>
            </a:r>
          </a:p>
          <a:p>
            <a:r>
              <a:rPr lang="en-US" dirty="0" smtClean="0"/>
              <a:t>HUD also establishes bonus opportunities to increase the ARD each year</a:t>
            </a:r>
          </a:p>
          <a:p>
            <a:r>
              <a:rPr lang="en-US" dirty="0" smtClean="0"/>
              <a:t>FY 2021 competition has an available CoC Bonus $15,773 and a DV Bonus $50,000</a:t>
            </a:r>
          </a:p>
          <a:p>
            <a:r>
              <a:rPr lang="en-US" dirty="0" smtClean="0"/>
              <a:t>That means there is a potential to increase the ARD for 2022 by 55%</a:t>
            </a:r>
          </a:p>
          <a:p>
            <a:r>
              <a:rPr lang="en-US" dirty="0" smtClean="0"/>
              <a:t>The Collaborative Applicant will have the opportunity to apply for CoC planning dollars $9,000 for the activities conducted through this process.</a:t>
            </a:r>
            <a:endParaRPr lang="en-US" dirty="0"/>
          </a:p>
        </p:txBody>
      </p:sp>
    </p:spTree>
    <p:extLst>
      <p:ext uri="{BB962C8B-B14F-4D97-AF65-F5344CB8AC3E}">
        <p14:creationId xmlns:p14="http://schemas.microsoft.com/office/powerpoint/2010/main" val="249166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Man talks by phone">
            <a:extLst>
              <a:ext uri="{FF2B5EF4-FFF2-40B4-BE49-F238E27FC236}">
                <a16:creationId xmlns:a16="http://schemas.microsoft.com/office/drawing/2014/main" id="{2894B736-0F24-454E-8A9D-717EB78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 y="4665"/>
            <a:ext cx="6991350" cy="6848669"/>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a:xfrm>
            <a:off x="6188242" y="1855815"/>
            <a:ext cx="5165558" cy="833856"/>
          </a:xfrm>
        </p:spPr>
        <p:txBody>
          <a:bodyPr/>
          <a:lstStyle/>
          <a:p>
            <a:r>
              <a:rPr lang="en-US" dirty="0">
                <a:solidFill>
                  <a:schemeClr val="bg1"/>
                </a:solidFill>
              </a:rPr>
              <a:t>OUR BIG </a:t>
            </a:r>
            <a:r>
              <a:rPr lang="en-US" dirty="0">
                <a:solidFill>
                  <a:schemeClr val="bg1"/>
                </a:solidFill>
                <a:latin typeface="Gill Sans MT" panose="020B0502020104020203" pitchFamily="34" charset="0"/>
              </a:rPr>
              <a:t>IDEA</a:t>
            </a:r>
            <a:endParaRPr lang="en-US" dirty="0">
              <a:latin typeface="Gill Sans MT" panose="020B0502020104020203" pitchFamily="34" charset="0"/>
            </a:endParaRPr>
          </a:p>
        </p:txBody>
      </p:sp>
      <p:sp>
        <p:nvSpPr>
          <p:cNvPr id="7" name="object 9" descr="Beige rectangle">
            <a:extLst>
              <a:ext uri="{FF2B5EF4-FFF2-40B4-BE49-F238E27FC236}">
                <a16:creationId xmlns:a16="http://schemas.microsoft.com/office/drawing/2014/main" id="{02C6628C-972C-4717-AAF3-D882B30F6658}"/>
              </a:ext>
            </a:extLst>
          </p:cNvPr>
          <p:cNvSpPr/>
          <p:nvPr/>
        </p:nvSpPr>
        <p:spPr>
          <a:xfrm>
            <a:off x="6301740" y="2677225"/>
            <a:ext cx="298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a:xfrm>
            <a:off x="6188242" y="2853479"/>
            <a:ext cx="5784302" cy="21818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spc="-25" dirty="0" smtClean="0">
                <a:solidFill>
                  <a:schemeClr val="bg2">
                    <a:lumMod val="20000"/>
                    <a:lumOff val="80000"/>
                  </a:schemeClr>
                </a:solidFill>
                <a:latin typeface="Arial"/>
                <a:cs typeface="Arial"/>
              </a:rPr>
              <a:t>Applications for CoC funds should be driven by both:</a:t>
            </a:r>
          </a:p>
          <a:p>
            <a:r>
              <a:rPr lang="en-US" sz="1800" i="1" spc="-25" dirty="0">
                <a:solidFill>
                  <a:schemeClr val="bg2">
                    <a:lumMod val="20000"/>
                    <a:lumOff val="80000"/>
                  </a:schemeClr>
                </a:solidFill>
                <a:latin typeface="Arial"/>
                <a:cs typeface="Arial"/>
              </a:rPr>
              <a:t>P</a:t>
            </a:r>
            <a:r>
              <a:rPr lang="en-US" sz="1800" i="1" spc="-25" dirty="0" smtClean="0">
                <a:solidFill>
                  <a:schemeClr val="bg2">
                    <a:lumMod val="20000"/>
                    <a:lumOff val="80000"/>
                  </a:schemeClr>
                </a:solidFill>
                <a:latin typeface="Arial"/>
                <a:cs typeface="Arial"/>
              </a:rPr>
              <a:t>roject performance </a:t>
            </a:r>
          </a:p>
          <a:p>
            <a:r>
              <a:rPr lang="en-US" sz="1800" i="1" spc="-25" dirty="0">
                <a:solidFill>
                  <a:schemeClr val="bg2">
                    <a:lumMod val="20000"/>
                    <a:lumOff val="80000"/>
                  </a:schemeClr>
                </a:solidFill>
                <a:latin typeface="Arial"/>
                <a:cs typeface="Arial"/>
              </a:rPr>
              <a:t>C</a:t>
            </a:r>
            <a:r>
              <a:rPr lang="en-US" sz="1800" i="1" spc="-25" dirty="0" smtClean="0">
                <a:solidFill>
                  <a:schemeClr val="bg2">
                    <a:lumMod val="20000"/>
                    <a:lumOff val="80000"/>
                  </a:schemeClr>
                </a:solidFill>
                <a:latin typeface="Arial"/>
                <a:cs typeface="Arial"/>
              </a:rPr>
              <a:t>ommunity needs </a:t>
            </a:r>
          </a:p>
          <a:p>
            <a:pPr marL="0" indent="0">
              <a:buNone/>
            </a:pPr>
            <a:r>
              <a:rPr lang="en-US" sz="1800" i="1" spc="-25" dirty="0" smtClean="0">
                <a:solidFill>
                  <a:schemeClr val="bg2">
                    <a:lumMod val="20000"/>
                    <a:lumOff val="80000"/>
                  </a:schemeClr>
                </a:solidFill>
                <a:latin typeface="Arial"/>
                <a:cs typeface="Arial"/>
              </a:rPr>
              <a:t>Using the annual HMIS and PIT data, the CoC will be able to analyze gaps within the crisis response system. </a:t>
            </a:r>
          </a:p>
          <a:p>
            <a:pPr marL="0" indent="0">
              <a:buNone/>
            </a:pPr>
            <a:r>
              <a:rPr lang="en-US" sz="1800" i="1" spc="-25" dirty="0" smtClean="0">
                <a:solidFill>
                  <a:schemeClr val="bg2">
                    <a:lumMod val="20000"/>
                    <a:lumOff val="80000"/>
                  </a:schemeClr>
                </a:solidFill>
                <a:latin typeface="Arial"/>
                <a:cs typeface="Arial"/>
              </a:rPr>
              <a:t>Strategy 3: Improve Overall CoC Performance</a:t>
            </a:r>
            <a:endParaRPr lang="en-US" sz="1800" i="1" spc="-25" dirty="0">
              <a:solidFill>
                <a:schemeClr val="bg2">
                  <a:lumMod val="20000"/>
                  <a:lumOff val="80000"/>
                </a:schemeClr>
              </a:solidFill>
              <a:latin typeface="Arial"/>
              <a:cs typeface="Arial"/>
            </a:endParaRPr>
          </a:p>
        </p:txBody>
      </p:sp>
    </p:spTree>
    <p:extLst>
      <p:ext uri="{BB962C8B-B14F-4D97-AF65-F5344CB8AC3E}">
        <p14:creationId xmlns:p14="http://schemas.microsoft.com/office/powerpoint/2010/main" val="415602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applications are included in the competition?</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Renewal projects, </a:t>
            </a:r>
            <a:r>
              <a:rPr lang="en-US" dirty="0"/>
              <a:t>New projects through reallocation or CoC bonus or a combination of the </a:t>
            </a:r>
            <a:r>
              <a:rPr lang="en-US" dirty="0" smtClean="0"/>
              <a:t>two, New projects through DV bonus</a:t>
            </a:r>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29110685"/>
              </p:ext>
            </p:extLst>
          </p:nvPr>
        </p:nvGraphicFramePr>
        <p:xfrm>
          <a:off x="1132115" y="3425053"/>
          <a:ext cx="10537370" cy="2910840"/>
        </p:xfrm>
        <a:graphic>
          <a:graphicData uri="http://schemas.openxmlformats.org/drawingml/2006/table">
            <a:tbl>
              <a:tblPr firstRow="1" bandRow="1">
                <a:tableStyleId>{21E4AEA4-8DFA-4A89-87EB-49C32662AFE0}</a:tableStyleId>
              </a:tblPr>
              <a:tblGrid>
                <a:gridCol w="2242954">
                  <a:extLst>
                    <a:ext uri="{9D8B030D-6E8A-4147-A177-3AD203B41FA5}">
                      <a16:colId xmlns:a16="http://schemas.microsoft.com/office/drawing/2014/main" val="1087229358"/>
                    </a:ext>
                  </a:extLst>
                </a:gridCol>
                <a:gridCol w="4253639">
                  <a:extLst>
                    <a:ext uri="{9D8B030D-6E8A-4147-A177-3AD203B41FA5}">
                      <a16:colId xmlns:a16="http://schemas.microsoft.com/office/drawing/2014/main" val="846328095"/>
                    </a:ext>
                  </a:extLst>
                </a:gridCol>
                <a:gridCol w="4040777">
                  <a:extLst>
                    <a:ext uri="{9D8B030D-6E8A-4147-A177-3AD203B41FA5}">
                      <a16:colId xmlns:a16="http://schemas.microsoft.com/office/drawing/2014/main" val="3489809726"/>
                    </a:ext>
                  </a:extLst>
                </a:gridCol>
              </a:tblGrid>
              <a:tr h="370840">
                <a:tc>
                  <a:txBody>
                    <a:bodyPr/>
                    <a:lstStyle/>
                    <a:p>
                      <a:r>
                        <a:rPr lang="en-US" dirty="0" smtClean="0"/>
                        <a:t>RENEWAL</a:t>
                      </a:r>
                      <a:endParaRPr lang="en-US" dirty="0"/>
                    </a:p>
                  </a:txBody>
                  <a:tcPr/>
                </a:tc>
                <a:tc>
                  <a:txBody>
                    <a:bodyPr/>
                    <a:lstStyle/>
                    <a:p>
                      <a:r>
                        <a:rPr lang="en-US" dirty="0" smtClean="0"/>
                        <a:t>NEW (reallocation/</a:t>
                      </a:r>
                      <a:r>
                        <a:rPr lang="en-US" dirty="0" err="1" smtClean="0"/>
                        <a:t>coc</a:t>
                      </a:r>
                      <a:r>
                        <a:rPr lang="en-US" baseline="0" dirty="0" smtClean="0"/>
                        <a:t> bonus)</a:t>
                      </a:r>
                      <a:endParaRPr lang="en-US" dirty="0"/>
                    </a:p>
                  </a:txBody>
                  <a:tcPr/>
                </a:tc>
                <a:tc>
                  <a:txBody>
                    <a:bodyPr/>
                    <a:lstStyle/>
                    <a:p>
                      <a:r>
                        <a:rPr lang="en-US" dirty="0" smtClean="0"/>
                        <a:t>NEW (DV bonus)</a:t>
                      </a:r>
                      <a:endParaRPr lang="en-US" dirty="0"/>
                    </a:p>
                  </a:txBody>
                  <a:tcPr/>
                </a:tc>
                <a:extLst>
                  <a:ext uri="{0D108BD9-81ED-4DB2-BD59-A6C34878D82A}">
                    <a16:rowId xmlns:a16="http://schemas.microsoft.com/office/drawing/2014/main" val="3383863423"/>
                  </a:ext>
                </a:extLst>
              </a:tr>
              <a:tr h="370840">
                <a:tc>
                  <a:txBody>
                    <a:bodyPr/>
                    <a:lstStyle/>
                    <a:p>
                      <a:r>
                        <a:rPr lang="en-US" dirty="0" smtClean="0"/>
                        <a:t>HMIS $</a:t>
                      </a:r>
                      <a:r>
                        <a:rPr lang="en-US" dirty="0" smtClean="0"/>
                        <a:t>85,362</a:t>
                      </a:r>
                    </a:p>
                    <a:p>
                      <a:r>
                        <a:rPr lang="en-US" sz="1400" dirty="0" smtClean="0"/>
                        <a:t>FL0144L4H122013 </a:t>
                      </a:r>
                      <a:endParaRPr lang="en-US" sz="1400" dirty="0"/>
                    </a:p>
                  </a:txBody>
                  <a:tcPr/>
                </a:tc>
                <a:tc>
                  <a:txBody>
                    <a:bodyPr/>
                    <a:lstStyle/>
                    <a:p>
                      <a:r>
                        <a:rPr lang="en-US" dirty="0" smtClean="0"/>
                        <a:t>Permanent Supportive Housing (PH-PSH)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Rapid Rehousing</a:t>
                      </a:r>
                      <a:r>
                        <a:rPr lang="en-US" baseline="0" dirty="0" smtClean="0"/>
                        <a:t> (PH-RRH)</a:t>
                      </a:r>
                      <a:endParaRPr lang="en-US" dirty="0" smtClean="0"/>
                    </a:p>
                  </a:txBody>
                  <a:tcPr/>
                </a:tc>
                <a:extLst>
                  <a:ext uri="{0D108BD9-81ED-4DB2-BD59-A6C34878D82A}">
                    <a16:rowId xmlns:a16="http://schemas.microsoft.com/office/drawing/2014/main" val="1629674204"/>
                  </a:ext>
                </a:extLst>
              </a:tr>
              <a:tr h="370840">
                <a:tc>
                  <a:txBody>
                    <a:bodyPr/>
                    <a:lstStyle/>
                    <a:p>
                      <a:r>
                        <a:rPr lang="en-US" dirty="0" smtClean="0"/>
                        <a:t>SSO-CE $</a:t>
                      </a:r>
                      <a:r>
                        <a:rPr lang="en-US" dirty="0" smtClean="0"/>
                        <a:t>33,279</a:t>
                      </a:r>
                    </a:p>
                    <a:p>
                      <a:r>
                        <a:rPr lang="en-US" sz="1400" dirty="0" smtClean="0"/>
                        <a:t>FL0692L4H122003 </a:t>
                      </a:r>
                      <a:endParaRPr lang="en-US" sz="1400" dirty="0"/>
                    </a:p>
                  </a:txBody>
                  <a:tcPr/>
                </a:tc>
                <a:tc>
                  <a:txBody>
                    <a:bodyPr/>
                    <a:lstStyle/>
                    <a:p>
                      <a:r>
                        <a:rPr lang="en-US" dirty="0" smtClean="0"/>
                        <a:t>Rapid Rehousing</a:t>
                      </a:r>
                      <a:r>
                        <a:rPr lang="en-US" baseline="0" dirty="0" smtClean="0"/>
                        <a:t> (PH-RRH)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Joint TH and Rapid Rehousing </a:t>
                      </a:r>
                    </a:p>
                  </a:txBody>
                  <a:tcPr/>
                </a:tc>
                <a:extLst>
                  <a:ext uri="{0D108BD9-81ED-4DB2-BD59-A6C34878D82A}">
                    <a16:rowId xmlns:a16="http://schemas.microsoft.com/office/drawing/2014/main" val="3077766223"/>
                  </a:ext>
                </a:extLst>
              </a:tr>
              <a:tr h="370840">
                <a:tc>
                  <a:txBody>
                    <a:bodyPr/>
                    <a:lstStyle/>
                    <a:p>
                      <a:endParaRPr lang="en-US" dirty="0"/>
                    </a:p>
                  </a:txBody>
                  <a:tcPr/>
                </a:tc>
                <a:tc>
                  <a:txBody>
                    <a:bodyPr/>
                    <a:lstStyle/>
                    <a:p>
                      <a:r>
                        <a:rPr lang="en-US" dirty="0" smtClean="0"/>
                        <a:t>Supportive</a:t>
                      </a:r>
                      <a:r>
                        <a:rPr lang="en-US" baseline="0" dirty="0" smtClean="0"/>
                        <a:t> Service Only Coordinated Entry (SSO-CE)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Supportive</a:t>
                      </a:r>
                      <a:r>
                        <a:rPr lang="en-US" baseline="0" dirty="0" smtClean="0"/>
                        <a:t> Service Only Coordinated Entry (SSO-CE)</a:t>
                      </a:r>
                      <a:endParaRPr lang="en-US" dirty="0" smtClean="0"/>
                    </a:p>
                  </a:txBody>
                  <a:tcPr/>
                </a:tc>
                <a:extLst>
                  <a:ext uri="{0D108BD9-81ED-4DB2-BD59-A6C34878D82A}">
                    <a16:rowId xmlns:a16="http://schemas.microsoft.com/office/drawing/2014/main" val="1027931699"/>
                  </a:ext>
                </a:extLst>
              </a:tr>
              <a:tr h="370840">
                <a:tc>
                  <a:txBody>
                    <a:bodyPr/>
                    <a:lstStyle/>
                    <a:p>
                      <a:endParaRPr lang="en-US"/>
                    </a:p>
                  </a:txBody>
                  <a:tcPr/>
                </a:tc>
                <a:tc>
                  <a:txBody>
                    <a:bodyPr/>
                    <a:lstStyle/>
                    <a:p>
                      <a:r>
                        <a:rPr lang="en-US" dirty="0" smtClean="0"/>
                        <a:t>Joint TH and Rapid Rehousing </a:t>
                      </a:r>
                    </a:p>
                  </a:txBody>
                  <a:tcPr/>
                </a:tc>
                <a:tc>
                  <a:txBody>
                    <a:bodyPr/>
                    <a:lstStyle/>
                    <a:p>
                      <a:endParaRPr lang="en-US" dirty="0"/>
                    </a:p>
                  </a:txBody>
                  <a:tcPr/>
                </a:tc>
                <a:extLst>
                  <a:ext uri="{0D108BD9-81ED-4DB2-BD59-A6C34878D82A}">
                    <a16:rowId xmlns:a16="http://schemas.microsoft.com/office/drawing/2014/main" val="1549344925"/>
                  </a:ext>
                </a:extLst>
              </a:tr>
              <a:tr h="370840">
                <a:tc>
                  <a:txBody>
                    <a:bodyPr/>
                    <a:lstStyle/>
                    <a:p>
                      <a:endParaRPr lang="en-US" dirty="0"/>
                    </a:p>
                  </a:txBody>
                  <a:tcPr/>
                </a:tc>
                <a:tc>
                  <a:txBody>
                    <a:bodyPr/>
                    <a:lstStyle/>
                    <a:p>
                      <a:r>
                        <a:rPr lang="en-US" dirty="0" smtClean="0"/>
                        <a:t>HMIS – </a:t>
                      </a:r>
                      <a:r>
                        <a:rPr lang="en-US" sz="1100" i="1" dirty="0" smtClean="0"/>
                        <a:t>(only</a:t>
                      </a:r>
                      <a:r>
                        <a:rPr lang="en-US" sz="1100" i="1" baseline="0" dirty="0" smtClean="0"/>
                        <a:t> available to HMIS lead)</a:t>
                      </a:r>
                      <a:endParaRPr lang="en-US" sz="1100" i="1" dirty="0" smtClean="0"/>
                    </a:p>
                  </a:txBody>
                  <a:tcPr/>
                </a:tc>
                <a:tc>
                  <a:txBody>
                    <a:bodyPr/>
                    <a:lstStyle/>
                    <a:p>
                      <a:endParaRPr lang="en-US" dirty="0"/>
                    </a:p>
                  </a:txBody>
                  <a:tcPr/>
                </a:tc>
                <a:extLst>
                  <a:ext uri="{0D108BD9-81ED-4DB2-BD59-A6C34878D82A}">
                    <a16:rowId xmlns:a16="http://schemas.microsoft.com/office/drawing/2014/main" val="1670682996"/>
                  </a:ext>
                </a:extLst>
              </a:tr>
            </a:tbl>
          </a:graphicData>
        </a:graphic>
      </p:graphicFrame>
    </p:spTree>
    <p:extLst>
      <p:ext uri="{BB962C8B-B14F-4D97-AF65-F5344CB8AC3E}">
        <p14:creationId xmlns:p14="http://schemas.microsoft.com/office/powerpoint/2010/main" val="152095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Guidelines for Renewing Projects</a:t>
            </a:r>
            <a:endParaRPr lang="en-US" dirty="0"/>
          </a:p>
        </p:txBody>
      </p:sp>
      <p:sp>
        <p:nvSpPr>
          <p:cNvPr id="2" name="Content Placeholder 1"/>
          <p:cNvSpPr>
            <a:spLocks noGrp="1"/>
          </p:cNvSpPr>
          <p:nvPr>
            <p:ph sz="quarter" idx="1"/>
          </p:nvPr>
        </p:nvSpPr>
        <p:spPr/>
        <p:txBody>
          <a:bodyPr/>
          <a:lstStyle/>
          <a:p>
            <a:r>
              <a:rPr lang="en-US" dirty="0" smtClean="0"/>
              <a:t>Meet federal eligibility guidelines</a:t>
            </a:r>
          </a:p>
          <a:p>
            <a:r>
              <a:rPr lang="en-US" dirty="0" smtClean="0"/>
              <a:t>Show a need for continued service</a:t>
            </a:r>
          </a:p>
          <a:p>
            <a:r>
              <a:rPr lang="en-US" dirty="0" smtClean="0"/>
              <a:t>Show performance in previous years scope of work</a:t>
            </a:r>
          </a:p>
          <a:p>
            <a:pPr lvl="1"/>
            <a:endParaRPr lang="en-US" dirty="0"/>
          </a:p>
        </p:txBody>
      </p:sp>
    </p:spTree>
    <p:extLst>
      <p:ext uri="{BB962C8B-B14F-4D97-AF65-F5344CB8AC3E}">
        <p14:creationId xmlns:p14="http://schemas.microsoft.com/office/powerpoint/2010/main" val="307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Guidelines for Reallocating Renewal Projects</a:t>
            </a:r>
            <a:endParaRPr lang="en-US" dirty="0"/>
          </a:p>
        </p:txBody>
      </p:sp>
      <p:sp>
        <p:nvSpPr>
          <p:cNvPr id="2" name="Content Placeholder 1"/>
          <p:cNvSpPr>
            <a:spLocks noGrp="1"/>
          </p:cNvSpPr>
          <p:nvPr>
            <p:ph sz="quarter" idx="1"/>
          </p:nvPr>
        </p:nvSpPr>
        <p:spPr/>
        <p:txBody>
          <a:bodyPr/>
          <a:lstStyle/>
          <a:p>
            <a:r>
              <a:rPr lang="en-US" dirty="0" smtClean="0"/>
              <a:t>Meet federal eligibility guidelines</a:t>
            </a:r>
          </a:p>
          <a:p>
            <a:r>
              <a:rPr lang="en-US" dirty="0"/>
              <a:t>Must detail past performance from previous years </a:t>
            </a:r>
            <a:r>
              <a:rPr lang="en-US" dirty="0" smtClean="0"/>
              <a:t>award</a:t>
            </a:r>
          </a:p>
          <a:p>
            <a:r>
              <a:rPr lang="en-US" dirty="0" smtClean="0"/>
              <a:t>Renewal projects can voluntarily reallocate funds</a:t>
            </a:r>
          </a:p>
          <a:p>
            <a:r>
              <a:rPr lang="en-US" dirty="0" smtClean="0"/>
              <a:t>Renewal projects can be reallocation involuntarily based on poor performance and/or greater community need</a:t>
            </a:r>
          </a:p>
          <a:p>
            <a:pPr lvl="1"/>
            <a:endParaRPr lang="en-US" dirty="0"/>
          </a:p>
        </p:txBody>
      </p:sp>
    </p:spTree>
    <p:extLst>
      <p:ext uri="{BB962C8B-B14F-4D97-AF65-F5344CB8AC3E}">
        <p14:creationId xmlns:p14="http://schemas.microsoft.com/office/powerpoint/2010/main" val="298894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Guidelines for Bonus Projects</a:t>
            </a:r>
            <a:endParaRPr lang="en-US" dirty="0"/>
          </a:p>
        </p:txBody>
      </p:sp>
      <p:sp>
        <p:nvSpPr>
          <p:cNvPr id="2" name="Content Placeholder 1"/>
          <p:cNvSpPr>
            <a:spLocks noGrp="1"/>
          </p:cNvSpPr>
          <p:nvPr>
            <p:ph sz="quarter" idx="1"/>
          </p:nvPr>
        </p:nvSpPr>
        <p:spPr/>
        <p:txBody>
          <a:bodyPr/>
          <a:lstStyle/>
          <a:p>
            <a:r>
              <a:rPr lang="en-US" dirty="0" smtClean="0"/>
              <a:t>Meet federal eligibility </a:t>
            </a:r>
            <a:r>
              <a:rPr lang="en-US" dirty="0" smtClean="0"/>
              <a:t>guidelines</a:t>
            </a:r>
          </a:p>
          <a:p>
            <a:r>
              <a:rPr lang="en-US" dirty="0" smtClean="0"/>
              <a:t>Meet project eligibility requirements</a:t>
            </a:r>
          </a:p>
          <a:p>
            <a:r>
              <a:rPr lang="en-US" dirty="0" smtClean="0"/>
              <a:t>Meet project quality threshold requirements</a:t>
            </a:r>
            <a:endParaRPr lang="en-US" dirty="0" smtClean="0"/>
          </a:p>
          <a:p>
            <a:pPr lvl="1"/>
            <a:endParaRPr lang="en-US" dirty="0"/>
          </a:p>
        </p:txBody>
      </p:sp>
    </p:spTree>
    <p:extLst>
      <p:ext uri="{BB962C8B-B14F-4D97-AF65-F5344CB8AC3E}">
        <p14:creationId xmlns:p14="http://schemas.microsoft.com/office/powerpoint/2010/main" val="29200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 (widescreen)</Template>
  <TotalTime>241</TotalTime>
  <Words>3073</Words>
  <Application>Microsoft Office PowerPoint</Application>
  <PresentationFormat>Widescreen</PresentationFormat>
  <Paragraphs>447</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vt:lpstr>
      <vt:lpstr>Calibri</vt:lpstr>
      <vt:lpstr>Cambria</vt:lpstr>
      <vt:lpstr>Gill Sans MT</vt:lpstr>
      <vt:lpstr>Wingdings 2</vt:lpstr>
      <vt:lpstr>Business plan presentation</vt:lpstr>
      <vt:lpstr>St. Johns County Continuum of Care</vt:lpstr>
      <vt:lpstr>Mission Statement</vt:lpstr>
      <vt:lpstr>What is the CoC Program Competition?</vt:lpstr>
      <vt:lpstr>Funding Availability</vt:lpstr>
      <vt:lpstr>OUR BIG IDEA</vt:lpstr>
      <vt:lpstr>What type of applications are included in the competition?</vt:lpstr>
      <vt:lpstr>Guidelines for Renewing Projects</vt:lpstr>
      <vt:lpstr>Guidelines for Reallocating Renewal Projects</vt:lpstr>
      <vt:lpstr>Guidelines for Bonus Projects</vt:lpstr>
      <vt:lpstr>PowerPoint Presentation</vt:lpstr>
      <vt:lpstr>ST JOHNS COUNTY COC PRIORITY </vt:lpstr>
      <vt:lpstr>PowerPoint Presentation</vt:lpstr>
      <vt:lpstr>  2021 PIT Data and HIC</vt:lpstr>
      <vt:lpstr>PowerPoint Presentation</vt:lpstr>
      <vt:lpstr>YR 2020 QUALITY BNL DEMOGRAPHICS</vt:lpstr>
      <vt:lpstr>DEMOGRAPHICS THROUGH THE SYSTEM</vt:lpstr>
      <vt:lpstr>YR 2020 COORDINATED ENTRY HOUSING NEED</vt:lpstr>
      <vt:lpstr>CE and RRH TAKE AWAY  </vt:lpstr>
      <vt:lpstr>Project Opportunity by Funding Stream </vt:lpstr>
      <vt:lpstr>NOFO Funding History</vt:lpstr>
      <vt:lpstr>YR 2020 CRISIS RESPONSE SYSTEM</vt:lpstr>
      <vt:lpstr>What’s Next? </vt:lpstr>
      <vt:lpstr>Timeline</vt:lpstr>
      <vt:lpstr>Competition Summary</vt:lpstr>
      <vt:lpstr>Resource Information</vt:lpstr>
    </vt:vector>
  </TitlesOfParts>
  <Company>FlaglerIS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Brittany Coronado</dc:creator>
  <cp:lastModifiedBy>Lindsey Rodea</cp:lastModifiedBy>
  <cp:revision>27</cp:revision>
  <cp:lastPrinted>2021-09-17T13:14:01Z</cp:lastPrinted>
  <dcterms:created xsi:type="dcterms:W3CDTF">2021-09-14T17:48:30Z</dcterms:created>
  <dcterms:modified xsi:type="dcterms:W3CDTF">2021-09-17T19:34:12Z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